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50"/>
  </p:notesMasterIdLst>
  <p:handoutMasterIdLst>
    <p:handoutMasterId r:id="rId51"/>
  </p:handoutMasterIdLst>
  <p:sldIdLst>
    <p:sldId id="287" r:id="rId3"/>
    <p:sldId id="256" r:id="rId4"/>
    <p:sldId id="327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290" r:id="rId40"/>
    <p:sldId id="289" r:id="rId41"/>
    <p:sldId id="291" r:id="rId42"/>
    <p:sldId id="295" r:id="rId43"/>
    <p:sldId id="299" r:id="rId44"/>
    <p:sldId id="300" r:id="rId45"/>
    <p:sldId id="301" r:id="rId46"/>
    <p:sldId id="303" r:id="rId47"/>
    <p:sldId id="302" r:id="rId48"/>
    <p:sldId id="288" r:id="rId49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22" autoAdjust="0"/>
    <p:restoredTop sz="94660"/>
  </p:normalViewPr>
  <p:slideViewPr>
    <p:cSldViewPr snapToGrid="0">
      <p:cViewPr varScale="1">
        <p:scale>
          <a:sx n="71" d="100"/>
          <a:sy n="71" d="100"/>
        </p:scale>
        <p:origin x="168" y="5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CDEE6A-5CAD-4CAE-AC2E-478CFAB68B4D}" type="doc">
      <dgm:prSet loTypeId="urn:microsoft.com/office/officeart/2005/8/layout/target2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A583C82-A3B3-4288-A77C-8A31AD3BA1B4}">
      <dgm:prSet phldrT="[Text]"/>
      <dgm:spPr/>
      <dgm:t>
        <a:bodyPr/>
        <a:lstStyle/>
        <a:p>
          <a:r>
            <a:rPr lang="en-US" dirty="0"/>
            <a:t>Artificial </a:t>
          </a:r>
          <a:r>
            <a:rPr lang="en-US" dirty="0" err="1"/>
            <a:t>Intelegence</a:t>
          </a:r>
          <a:endParaRPr lang="en-US" dirty="0"/>
        </a:p>
        <a:p>
          <a:endParaRPr lang="en-US" dirty="0"/>
        </a:p>
      </dgm:t>
    </dgm:pt>
    <dgm:pt modelId="{DB2B31D6-10F5-4BA3-83BE-3992359C08E6}" type="parTrans" cxnId="{C3A24EBB-2FBA-4DBA-BCDD-3966DCABD111}">
      <dgm:prSet/>
      <dgm:spPr/>
      <dgm:t>
        <a:bodyPr/>
        <a:lstStyle/>
        <a:p>
          <a:endParaRPr lang="en-US"/>
        </a:p>
      </dgm:t>
    </dgm:pt>
    <dgm:pt modelId="{C696CE15-09FC-48EB-8523-2992F302A632}" type="sibTrans" cxnId="{C3A24EBB-2FBA-4DBA-BCDD-3966DCABD111}">
      <dgm:prSet/>
      <dgm:spPr/>
      <dgm:t>
        <a:bodyPr/>
        <a:lstStyle/>
        <a:p>
          <a:endParaRPr lang="en-US"/>
        </a:p>
      </dgm:t>
    </dgm:pt>
    <dgm:pt modelId="{BD8C3215-BA08-4725-8F8B-98CCA91953DB}">
      <dgm:prSet phldrT="[Text]"/>
      <dgm:spPr/>
      <dgm:t>
        <a:bodyPr/>
        <a:lstStyle/>
        <a:p>
          <a:r>
            <a:rPr lang="en-US" dirty="0"/>
            <a:t>Deep Learning</a:t>
          </a:r>
        </a:p>
      </dgm:t>
    </dgm:pt>
    <dgm:pt modelId="{80D22158-0D06-42A7-9586-503261D31424}" type="parTrans" cxnId="{A51A3847-CEE7-4E46-9760-6AD13EAC354E}">
      <dgm:prSet/>
      <dgm:spPr/>
      <dgm:t>
        <a:bodyPr/>
        <a:lstStyle/>
        <a:p>
          <a:endParaRPr lang="en-US"/>
        </a:p>
      </dgm:t>
    </dgm:pt>
    <dgm:pt modelId="{9BDA3396-F8B4-4939-9C05-620133925DD4}" type="sibTrans" cxnId="{A51A3847-CEE7-4E46-9760-6AD13EAC354E}">
      <dgm:prSet/>
      <dgm:spPr/>
      <dgm:t>
        <a:bodyPr/>
        <a:lstStyle/>
        <a:p>
          <a:endParaRPr lang="en-US"/>
        </a:p>
      </dgm:t>
    </dgm:pt>
    <dgm:pt modelId="{A0EF1325-792F-425A-9303-9BF977F5D928}">
      <dgm:prSet phldrT="[Text]"/>
      <dgm:spPr/>
      <dgm:t>
        <a:bodyPr/>
        <a:lstStyle/>
        <a:p>
          <a:r>
            <a:rPr lang="en-US" dirty="0"/>
            <a:t>Machine Learning</a:t>
          </a:r>
        </a:p>
      </dgm:t>
    </dgm:pt>
    <dgm:pt modelId="{A55C5F6B-D689-4CF7-9970-C2712402E2B2}" type="parTrans" cxnId="{444399A8-A7D0-4F89-A361-2079C039E4F4}">
      <dgm:prSet/>
      <dgm:spPr/>
      <dgm:t>
        <a:bodyPr/>
        <a:lstStyle/>
        <a:p>
          <a:endParaRPr lang="en-US"/>
        </a:p>
      </dgm:t>
    </dgm:pt>
    <dgm:pt modelId="{875891C7-F357-4609-8D3B-60FBE6378208}" type="sibTrans" cxnId="{444399A8-A7D0-4F89-A361-2079C039E4F4}">
      <dgm:prSet/>
      <dgm:spPr/>
      <dgm:t>
        <a:bodyPr/>
        <a:lstStyle/>
        <a:p>
          <a:endParaRPr lang="en-US"/>
        </a:p>
      </dgm:t>
    </dgm:pt>
    <dgm:pt modelId="{EEDD4834-A152-423C-9F14-EBA9DB6F9E88}" type="pres">
      <dgm:prSet presAssocID="{26CDEE6A-5CAD-4CAE-AC2E-478CFAB68B4D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9EDF2525-4B7C-4877-9A1F-6432E5BBD2A2}" type="pres">
      <dgm:prSet presAssocID="{26CDEE6A-5CAD-4CAE-AC2E-478CFAB68B4D}" presName="outerBox" presStyleCnt="0"/>
      <dgm:spPr/>
    </dgm:pt>
    <dgm:pt modelId="{2C54D506-0BE1-425F-8D80-3A1745854565}" type="pres">
      <dgm:prSet presAssocID="{26CDEE6A-5CAD-4CAE-AC2E-478CFAB68B4D}" presName="outerBoxParent" presStyleLbl="node1" presStyleIdx="0" presStyleCnt="3" custLinFactNeighborY="-398"/>
      <dgm:spPr/>
    </dgm:pt>
    <dgm:pt modelId="{F017A57C-E674-4137-874D-A623CC530A41}" type="pres">
      <dgm:prSet presAssocID="{26CDEE6A-5CAD-4CAE-AC2E-478CFAB68B4D}" presName="outerBoxChildren" presStyleCnt="0"/>
      <dgm:spPr/>
    </dgm:pt>
    <dgm:pt modelId="{CF498344-3059-4A5E-BC82-FED4ADCBDEE7}" type="pres">
      <dgm:prSet presAssocID="{26CDEE6A-5CAD-4CAE-AC2E-478CFAB68B4D}" presName="middleBox" presStyleCnt="0"/>
      <dgm:spPr/>
    </dgm:pt>
    <dgm:pt modelId="{16DFA84A-CA22-4F06-A69F-409677F0317A}" type="pres">
      <dgm:prSet presAssocID="{26CDEE6A-5CAD-4CAE-AC2E-478CFAB68B4D}" presName="middleBoxParent" presStyleLbl="node1" presStyleIdx="1" presStyleCnt="3"/>
      <dgm:spPr/>
    </dgm:pt>
    <dgm:pt modelId="{32B0015E-18E5-43F9-9C31-FC14ED736E21}" type="pres">
      <dgm:prSet presAssocID="{26CDEE6A-5CAD-4CAE-AC2E-478CFAB68B4D}" presName="middleBoxChildren" presStyleCnt="0"/>
      <dgm:spPr/>
    </dgm:pt>
    <dgm:pt modelId="{35C49054-67B3-4C28-8E49-23F2DD3C0B5A}" type="pres">
      <dgm:prSet presAssocID="{26CDEE6A-5CAD-4CAE-AC2E-478CFAB68B4D}" presName="centerBox" presStyleCnt="0"/>
      <dgm:spPr/>
    </dgm:pt>
    <dgm:pt modelId="{F991A9F3-2DE9-40D7-9D0D-94436F9D06CC}" type="pres">
      <dgm:prSet presAssocID="{26CDEE6A-5CAD-4CAE-AC2E-478CFAB68B4D}" presName="centerBoxParent" presStyleLbl="node1" presStyleIdx="2" presStyleCnt="3"/>
      <dgm:spPr/>
    </dgm:pt>
  </dgm:ptLst>
  <dgm:cxnLst>
    <dgm:cxn modelId="{D660E503-F7C1-4722-BDA2-180C7FBF1F23}" type="presOf" srcId="{A0EF1325-792F-425A-9303-9BF977F5D928}" destId="{16DFA84A-CA22-4F06-A69F-409677F0317A}" srcOrd="0" destOrd="0" presId="urn:microsoft.com/office/officeart/2005/8/layout/target2"/>
    <dgm:cxn modelId="{A0483318-4105-45F0-BF51-6EAF16A8D82F}" type="presOf" srcId="{BD8C3215-BA08-4725-8F8B-98CCA91953DB}" destId="{F991A9F3-2DE9-40D7-9D0D-94436F9D06CC}" srcOrd="0" destOrd="0" presId="urn:microsoft.com/office/officeart/2005/8/layout/target2"/>
    <dgm:cxn modelId="{1CBB4D1F-67B9-44E8-90DE-A1AC3ABF5306}" type="presOf" srcId="{26CDEE6A-5CAD-4CAE-AC2E-478CFAB68B4D}" destId="{EEDD4834-A152-423C-9F14-EBA9DB6F9E88}" srcOrd="0" destOrd="0" presId="urn:microsoft.com/office/officeart/2005/8/layout/target2"/>
    <dgm:cxn modelId="{A51A3847-CEE7-4E46-9760-6AD13EAC354E}" srcId="{26CDEE6A-5CAD-4CAE-AC2E-478CFAB68B4D}" destId="{BD8C3215-BA08-4725-8F8B-98CCA91953DB}" srcOrd="2" destOrd="0" parTransId="{80D22158-0D06-42A7-9586-503261D31424}" sibTransId="{9BDA3396-F8B4-4939-9C05-620133925DD4}"/>
    <dgm:cxn modelId="{3A95B8A7-95CE-46F6-9776-4298E37B8B95}" type="presOf" srcId="{0A583C82-A3B3-4288-A77C-8A31AD3BA1B4}" destId="{2C54D506-0BE1-425F-8D80-3A1745854565}" srcOrd="0" destOrd="0" presId="urn:microsoft.com/office/officeart/2005/8/layout/target2"/>
    <dgm:cxn modelId="{444399A8-A7D0-4F89-A361-2079C039E4F4}" srcId="{26CDEE6A-5CAD-4CAE-AC2E-478CFAB68B4D}" destId="{A0EF1325-792F-425A-9303-9BF977F5D928}" srcOrd="1" destOrd="0" parTransId="{A55C5F6B-D689-4CF7-9970-C2712402E2B2}" sibTransId="{875891C7-F357-4609-8D3B-60FBE6378208}"/>
    <dgm:cxn modelId="{C3A24EBB-2FBA-4DBA-BCDD-3966DCABD111}" srcId="{26CDEE6A-5CAD-4CAE-AC2E-478CFAB68B4D}" destId="{0A583C82-A3B3-4288-A77C-8A31AD3BA1B4}" srcOrd="0" destOrd="0" parTransId="{DB2B31D6-10F5-4BA3-83BE-3992359C08E6}" sibTransId="{C696CE15-09FC-48EB-8523-2992F302A632}"/>
    <dgm:cxn modelId="{9C379E41-D743-4798-B0C8-940ACA48F301}" type="presParOf" srcId="{EEDD4834-A152-423C-9F14-EBA9DB6F9E88}" destId="{9EDF2525-4B7C-4877-9A1F-6432E5BBD2A2}" srcOrd="0" destOrd="0" presId="urn:microsoft.com/office/officeart/2005/8/layout/target2"/>
    <dgm:cxn modelId="{52433711-C52B-4E4B-A012-FD2AFBAA023B}" type="presParOf" srcId="{9EDF2525-4B7C-4877-9A1F-6432E5BBD2A2}" destId="{2C54D506-0BE1-425F-8D80-3A1745854565}" srcOrd="0" destOrd="0" presId="urn:microsoft.com/office/officeart/2005/8/layout/target2"/>
    <dgm:cxn modelId="{1CAA1BB5-481F-42C8-A9F4-907CCCBEFAD7}" type="presParOf" srcId="{9EDF2525-4B7C-4877-9A1F-6432E5BBD2A2}" destId="{F017A57C-E674-4137-874D-A623CC530A41}" srcOrd="1" destOrd="0" presId="urn:microsoft.com/office/officeart/2005/8/layout/target2"/>
    <dgm:cxn modelId="{98F81C5D-60B9-4112-9E61-2392CFFB136B}" type="presParOf" srcId="{EEDD4834-A152-423C-9F14-EBA9DB6F9E88}" destId="{CF498344-3059-4A5E-BC82-FED4ADCBDEE7}" srcOrd="1" destOrd="0" presId="urn:microsoft.com/office/officeart/2005/8/layout/target2"/>
    <dgm:cxn modelId="{7C1BF120-1C41-4B01-8811-F6B13AAB036E}" type="presParOf" srcId="{CF498344-3059-4A5E-BC82-FED4ADCBDEE7}" destId="{16DFA84A-CA22-4F06-A69F-409677F0317A}" srcOrd="0" destOrd="0" presId="urn:microsoft.com/office/officeart/2005/8/layout/target2"/>
    <dgm:cxn modelId="{37FDA667-4B58-4FA1-A38E-D78C989D6F31}" type="presParOf" srcId="{CF498344-3059-4A5E-BC82-FED4ADCBDEE7}" destId="{32B0015E-18E5-43F9-9C31-FC14ED736E21}" srcOrd="1" destOrd="0" presId="urn:microsoft.com/office/officeart/2005/8/layout/target2"/>
    <dgm:cxn modelId="{83824843-1998-41EA-99B4-1EDCD1AD72B6}" type="presParOf" srcId="{EEDD4834-A152-423C-9F14-EBA9DB6F9E88}" destId="{35C49054-67B3-4C28-8E49-23F2DD3C0B5A}" srcOrd="2" destOrd="0" presId="urn:microsoft.com/office/officeart/2005/8/layout/target2"/>
    <dgm:cxn modelId="{25186176-D4CE-4B47-B471-DF798F322235}" type="presParOf" srcId="{35C49054-67B3-4C28-8E49-23F2DD3C0B5A}" destId="{F991A9F3-2DE9-40D7-9D0D-94436F9D06CC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4D506-0BE1-425F-8D80-3A1745854565}">
      <dsp:nvSpPr>
        <dsp:cNvPr id="0" name=""/>
        <dsp:cNvSpPr/>
      </dsp:nvSpPr>
      <dsp:spPr>
        <a:xfrm>
          <a:off x="0" y="0"/>
          <a:ext cx="8807450" cy="5178425"/>
        </a:xfrm>
        <a:prstGeom prst="roundRect">
          <a:avLst>
            <a:gd name="adj" fmla="val 8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4019033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Artificial </a:t>
          </a:r>
          <a:r>
            <a:rPr lang="en-US" sz="2400" kern="1200" dirty="0" err="1"/>
            <a:t>Intelegence</a:t>
          </a:r>
          <a:endParaRPr lang="en-US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128920" y="128920"/>
        <a:ext cx="8549610" cy="4920585"/>
      </dsp:txXfrm>
    </dsp:sp>
    <dsp:sp modelId="{16DFA84A-CA22-4F06-A69F-409677F0317A}">
      <dsp:nvSpPr>
        <dsp:cNvPr id="0" name=""/>
        <dsp:cNvSpPr/>
      </dsp:nvSpPr>
      <dsp:spPr>
        <a:xfrm>
          <a:off x="220186" y="1294606"/>
          <a:ext cx="8367077" cy="3624897"/>
        </a:xfrm>
        <a:prstGeom prst="roundRect">
          <a:avLst>
            <a:gd name="adj" fmla="val 105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230181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Machine Learning</a:t>
          </a:r>
        </a:p>
      </dsp:txBody>
      <dsp:txXfrm>
        <a:off x="331664" y="1406084"/>
        <a:ext cx="8144121" cy="3401941"/>
      </dsp:txXfrm>
    </dsp:sp>
    <dsp:sp modelId="{F991A9F3-2DE9-40D7-9D0D-94436F9D06CC}">
      <dsp:nvSpPr>
        <dsp:cNvPr id="0" name=""/>
        <dsp:cNvSpPr/>
      </dsp:nvSpPr>
      <dsp:spPr>
        <a:xfrm>
          <a:off x="440372" y="2589212"/>
          <a:ext cx="7926705" cy="2071370"/>
        </a:xfrm>
        <a:prstGeom prst="roundRect">
          <a:avLst>
            <a:gd name="adj" fmla="val 105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170688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Deep Learning</a:t>
          </a:r>
        </a:p>
      </dsp:txBody>
      <dsp:txXfrm>
        <a:off x="504074" y="2652914"/>
        <a:ext cx="7799301" cy="1943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t>05/08/19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t>05/08/19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7506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 eaLnBrk="1" hangingPunct="1">
              <a:spcBef>
                <a:spcPts val="1000"/>
              </a:spcBef>
              <a:defRPr/>
            </a:pP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Melakukan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ekstrak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pada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data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berlabel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(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labelled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)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dengan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menggunakan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pendekatan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supervised. </a:t>
            </a:r>
          </a:p>
          <a:p>
            <a:pPr algn="just" eaLnBrk="1" hangingPunct="1">
              <a:spcBef>
                <a:spcPts val="1000"/>
              </a:spcBef>
              <a:defRPr/>
            </a:pP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Beberapa</a:t>
            </a:r>
            <a:r>
              <a:rPr lang="en-US" sz="1200" baseline="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baseline="0" dirty="0" err="1">
                <a:solidFill>
                  <a:srgbClr val="3B3838"/>
                </a:solidFill>
                <a:latin typeface="+mn-lt"/>
                <a:cs typeface="+mn-cs"/>
              </a:rPr>
              <a:t>diantaranya</a:t>
            </a:r>
            <a:r>
              <a:rPr lang="en-US" sz="1200" baseline="0" dirty="0">
                <a:solidFill>
                  <a:srgbClr val="3B3838"/>
                </a:solidFill>
                <a:latin typeface="+mn-lt"/>
                <a:cs typeface="+mn-cs"/>
              </a:rPr>
              <a:t> yang </a:t>
            </a:r>
            <a:r>
              <a:rPr lang="en-US" sz="1200" baseline="0" dirty="0" err="1">
                <a:solidFill>
                  <a:srgbClr val="3B3838"/>
                </a:solidFill>
                <a:latin typeface="+mn-lt"/>
                <a:cs typeface="+mn-cs"/>
              </a:rPr>
              <a:t>dapat</a:t>
            </a:r>
            <a:r>
              <a:rPr lang="en-US" sz="1200" baseline="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baseline="0" dirty="0" err="1">
                <a:solidFill>
                  <a:srgbClr val="3B3838"/>
                </a:solidFill>
                <a:latin typeface="+mn-lt"/>
                <a:cs typeface="+mn-cs"/>
              </a:rPr>
              <a:t>digunakan</a:t>
            </a:r>
            <a:r>
              <a:rPr lang="en-US" sz="1200" baseline="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baseline="0" dirty="0" err="1">
                <a:solidFill>
                  <a:srgbClr val="3B3838"/>
                </a:solidFill>
                <a:latin typeface="+mn-lt"/>
                <a:cs typeface="+mn-cs"/>
              </a:rPr>
              <a:t>untuk</a:t>
            </a:r>
            <a:r>
              <a:rPr lang="en-US" sz="1200" baseline="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baseline="0" dirty="0" err="1">
                <a:solidFill>
                  <a:srgbClr val="3B3838"/>
                </a:solidFill>
                <a:latin typeface="+mn-lt"/>
                <a:cs typeface="+mn-cs"/>
              </a:rPr>
              <a:t>membangun</a:t>
            </a:r>
            <a:r>
              <a:rPr lang="en-US" sz="1200" baseline="0" dirty="0">
                <a:solidFill>
                  <a:srgbClr val="3B3838"/>
                </a:solidFill>
                <a:latin typeface="+mn-lt"/>
                <a:cs typeface="+mn-cs"/>
              </a:rPr>
              <a:t> classifier </a:t>
            </a:r>
            <a:r>
              <a:rPr lang="en-US" sz="1200" baseline="0" dirty="0" err="1">
                <a:solidFill>
                  <a:srgbClr val="3B3838"/>
                </a:solidFill>
                <a:latin typeface="+mn-lt"/>
                <a:cs typeface="+mn-cs"/>
              </a:rPr>
              <a:t>pada</a:t>
            </a:r>
            <a:r>
              <a:rPr lang="en-US" sz="1200" baseline="0" dirty="0">
                <a:solidFill>
                  <a:srgbClr val="3B3838"/>
                </a:solidFill>
                <a:latin typeface="+mn-lt"/>
                <a:cs typeface="+mn-cs"/>
              </a:rPr>
              <a:t> supervised </a:t>
            </a:r>
            <a:r>
              <a:rPr lang="en-US" sz="1200" baseline="0" dirty="0" err="1">
                <a:solidFill>
                  <a:srgbClr val="3B3838"/>
                </a:solidFill>
                <a:latin typeface="+mn-lt"/>
                <a:cs typeface="+mn-cs"/>
              </a:rPr>
              <a:t>adalah</a:t>
            </a:r>
            <a:r>
              <a:rPr lang="en-US" sz="1200" baseline="0" dirty="0">
                <a:solidFill>
                  <a:srgbClr val="3B3838"/>
                </a:solidFill>
                <a:latin typeface="+mn-lt"/>
                <a:cs typeface="+mn-cs"/>
              </a:rPr>
              <a:t>:</a:t>
            </a:r>
          </a:p>
          <a:p>
            <a:pPr algn="just" eaLnBrk="1" hangingPunct="1">
              <a:spcBef>
                <a:spcPts val="1000"/>
              </a:spcBef>
              <a:defRPr/>
            </a:pPr>
            <a:r>
              <a:rPr lang="en-US" sz="1200" baseline="0" dirty="0">
                <a:solidFill>
                  <a:srgbClr val="3B3838"/>
                </a:solidFill>
                <a:latin typeface="+mn-lt"/>
                <a:cs typeface="+mn-cs"/>
              </a:rPr>
              <a:t>RNTN recurrent net, DBN, RNTN </a:t>
            </a:r>
            <a:r>
              <a:rPr lang="en-US" sz="1200" baseline="0" dirty="0" err="1">
                <a:solidFill>
                  <a:srgbClr val="3B3838"/>
                </a:solidFill>
                <a:latin typeface="+mn-lt"/>
                <a:cs typeface="+mn-cs"/>
              </a:rPr>
              <a:t>convolutional</a:t>
            </a:r>
            <a:r>
              <a:rPr lang="en-US" sz="1200" baseline="0" dirty="0">
                <a:solidFill>
                  <a:srgbClr val="3B3838"/>
                </a:solidFill>
                <a:latin typeface="+mn-lt"/>
                <a:cs typeface="+mn-cs"/>
              </a:rPr>
              <a:t> net, </a:t>
            </a:r>
            <a:r>
              <a:rPr lang="en-US" sz="1200" baseline="0" dirty="0" err="1">
                <a:solidFill>
                  <a:srgbClr val="3B3838"/>
                </a:solidFill>
                <a:latin typeface="+mn-lt"/>
                <a:cs typeface="+mn-cs"/>
              </a:rPr>
              <a:t>dan</a:t>
            </a:r>
            <a:r>
              <a:rPr lang="en-US" sz="1200" baseline="0" dirty="0">
                <a:solidFill>
                  <a:srgbClr val="3B3838"/>
                </a:solidFill>
                <a:latin typeface="+mn-lt"/>
                <a:cs typeface="+mn-cs"/>
              </a:rPr>
              <a:t> recurrent net</a:t>
            </a:r>
            <a:endParaRPr lang="id-ID" sz="1200" dirty="0">
              <a:solidFill>
                <a:srgbClr val="3B38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BDB5D-C935-4EAC-9F31-24347A57D4E8}" type="slidenum">
              <a:rPr lang="id-ID" smtClean="0"/>
              <a:pPr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28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 algn="just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Pada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plikasi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pemrosesan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teks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(text processing)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seperti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analisis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sentimen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,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penguraian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,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dan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pengenal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entitas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(named entity recognition)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dapat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digunakan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Recurrent Net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atau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Recursive Neural Tensor Network (RNTN).</a:t>
            </a:r>
          </a:p>
          <a:p>
            <a:pPr marL="228600" indent="-228600" algn="just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id-ID" sz="1200" dirty="0">
                <a:solidFill>
                  <a:srgbClr val="3B3838"/>
                </a:solidFill>
                <a:latin typeface="+mn-lt"/>
                <a:cs typeface="+mn-cs"/>
              </a:rPr>
              <a:t>Untuk model bahasa apa pun yang beroperasi pada level karakter, gunakan </a:t>
            </a:r>
            <a:r>
              <a:rPr lang="en-US" sz="1200" dirty="0">
                <a:solidFill>
                  <a:srgbClr val="3B3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 Net</a:t>
            </a:r>
            <a:r>
              <a:rPr lang="id-ID" sz="1200" dirty="0">
                <a:solidFill>
                  <a:srgbClr val="3B3838"/>
                </a:solidFill>
                <a:latin typeface="+mn-lt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BDB5D-C935-4EAC-9F31-24347A57D4E8}" type="slidenum">
              <a:rPr lang="id-ID" smtClean="0"/>
              <a:pPr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37649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Untuk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pengenalan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gambar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(image recognition),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gunakan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Deep Belief Network (DBN)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atau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Convolutional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Net.</a:t>
            </a:r>
            <a:endParaRPr lang="id-ID" sz="1200" dirty="0">
              <a:solidFill>
                <a:srgbClr val="3B3838"/>
              </a:solidFill>
              <a:latin typeface="+mn-lt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BDB5D-C935-4EAC-9F31-24347A57D4E8}" type="slidenum">
              <a:rPr lang="id-ID" smtClean="0"/>
              <a:pPr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5367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3B3838"/>
                </a:solidFill>
              </a:rPr>
              <a:t>Untuk</a:t>
            </a:r>
            <a:r>
              <a:rPr lang="en-US" sz="120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pengenalan</a:t>
            </a:r>
            <a:r>
              <a:rPr lang="en-US" sz="120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objek</a:t>
            </a:r>
            <a:r>
              <a:rPr lang="en-US" sz="1200" dirty="0">
                <a:solidFill>
                  <a:srgbClr val="3B3838"/>
                </a:solidFill>
              </a:rPr>
              <a:t> (Object Recognition), </a:t>
            </a:r>
            <a:r>
              <a:rPr lang="en-US" sz="1200" dirty="0" err="1">
                <a:solidFill>
                  <a:srgbClr val="3B3838"/>
                </a:solidFill>
              </a:rPr>
              <a:t>gunakan</a:t>
            </a:r>
            <a:r>
              <a:rPr lang="en-US" sz="120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Convolutional</a:t>
            </a:r>
            <a:r>
              <a:rPr lang="en-US" sz="1200" dirty="0">
                <a:solidFill>
                  <a:srgbClr val="3B3838"/>
                </a:solidFill>
              </a:rPr>
              <a:t> Net </a:t>
            </a:r>
            <a:r>
              <a:rPr lang="en-US" sz="1200" dirty="0" err="1">
                <a:solidFill>
                  <a:srgbClr val="3B3838"/>
                </a:solidFill>
              </a:rPr>
              <a:t>atau</a:t>
            </a:r>
            <a:r>
              <a:rPr lang="en-US" sz="1200" dirty="0">
                <a:solidFill>
                  <a:srgbClr val="3B3838"/>
                </a:solidFill>
              </a:rPr>
              <a:t> RNTN.</a:t>
            </a:r>
            <a:endParaRPr lang="id-ID" sz="1200" dirty="0">
              <a:solidFill>
                <a:srgbClr val="3B3838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BDB5D-C935-4EAC-9F31-24347A57D4E8}" type="slidenum">
              <a:rPr lang="id-ID" smtClean="0"/>
              <a:pPr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7572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Untuk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pengenalan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Suara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(Voice Recognition),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gunakan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Recurrent Net.</a:t>
            </a:r>
            <a:endParaRPr lang="id-ID" sz="1200" dirty="0">
              <a:solidFill>
                <a:srgbClr val="3B3838"/>
              </a:solidFill>
              <a:latin typeface="+mn-lt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BDB5D-C935-4EAC-9F31-24347A57D4E8}" type="slidenum">
              <a:rPr lang="id-ID" smtClean="0"/>
              <a:pPr/>
              <a:t>35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9822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-228600" eaLnBrk="1" hangingPunct="1">
              <a:spcBef>
                <a:spcPts val="1000"/>
              </a:spcBef>
              <a:buFont typeface="Arial" pitchFamily="34" charset="0"/>
              <a:buNone/>
              <a:defRPr/>
            </a:pPr>
            <a:r>
              <a:rPr lang="en-US" sz="1200" dirty="0" err="1">
                <a:solidFill>
                  <a:srgbClr val="3B3838"/>
                </a:solidFill>
              </a:rPr>
              <a:t>Secara</a:t>
            </a:r>
            <a:r>
              <a:rPr lang="en-US" sz="120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umum</a:t>
            </a:r>
            <a:r>
              <a:rPr lang="en-US" sz="1200" dirty="0">
                <a:solidFill>
                  <a:srgbClr val="3B3838"/>
                </a:solidFill>
              </a:rPr>
              <a:t>, Deep Belief Networks </a:t>
            </a:r>
            <a:r>
              <a:rPr lang="en-US" sz="1200" dirty="0" err="1">
                <a:solidFill>
                  <a:srgbClr val="3B3838"/>
                </a:solidFill>
              </a:rPr>
              <a:t>dan</a:t>
            </a:r>
            <a:r>
              <a:rPr lang="en-US" sz="1200" dirty="0">
                <a:solidFill>
                  <a:srgbClr val="3B3838"/>
                </a:solidFill>
              </a:rPr>
              <a:t> Multilayer </a:t>
            </a:r>
            <a:r>
              <a:rPr lang="en-US" sz="1200" dirty="0" err="1">
                <a:solidFill>
                  <a:srgbClr val="3B3838"/>
                </a:solidFill>
              </a:rPr>
              <a:t>Perceptrons</a:t>
            </a:r>
            <a:r>
              <a:rPr lang="en-US" sz="120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dengan</a:t>
            </a:r>
            <a:r>
              <a:rPr lang="en-US" sz="1200" dirty="0">
                <a:solidFill>
                  <a:srgbClr val="3B3838"/>
                </a:solidFill>
              </a:rPr>
              <a:t> unit linear yang</a:t>
            </a:r>
            <a:r>
              <a:rPr lang="en-US" sz="1200" baseline="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diperbaiki</a:t>
            </a:r>
            <a:r>
              <a:rPr lang="en-US" sz="1200" dirty="0">
                <a:solidFill>
                  <a:srgbClr val="3B3838"/>
                </a:solidFill>
              </a:rPr>
              <a:t> (rectified linear units) </a:t>
            </a:r>
            <a:r>
              <a:rPr lang="en-US" sz="1200" dirty="0" err="1">
                <a:solidFill>
                  <a:srgbClr val="3B3838"/>
                </a:solidFill>
              </a:rPr>
              <a:t>atau</a:t>
            </a:r>
            <a:r>
              <a:rPr lang="en-US" sz="120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dikenal</a:t>
            </a:r>
            <a:r>
              <a:rPr lang="en-US" sz="120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sebagai</a:t>
            </a:r>
            <a:r>
              <a:rPr lang="en-US" sz="1200" dirty="0">
                <a:solidFill>
                  <a:srgbClr val="3B3838"/>
                </a:solidFill>
              </a:rPr>
              <a:t> RELU</a:t>
            </a:r>
            <a:r>
              <a:rPr lang="en-US" sz="1200" baseline="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keduanya</a:t>
            </a:r>
            <a:r>
              <a:rPr lang="en-US" sz="120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merupakan</a:t>
            </a:r>
            <a:r>
              <a:rPr lang="en-US" sz="120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pilihan</a:t>
            </a:r>
            <a:r>
              <a:rPr lang="en-US" sz="1200" dirty="0">
                <a:solidFill>
                  <a:srgbClr val="3B3838"/>
                </a:solidFill>
              </a:rPr>
              <a:t> yang </a:t>
            </a:r>
            <a:r>
              <a:rPr lang="en-US" sz="1200" dirty="0" err="1">
                <a:solidFill>
                  <a:srgbClr val="3B3838"/>
                </a:solidFill>
              </a:rPr>
              <a:t>baik</a:t>
            </a:r>
            <a:r>
              <a:rPr lang="en-US" sz="120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untuk</a:t>
            </a:r>
            <a:r>
              <a:rPr lang="en-US" sz="120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klasifikasi</a:t>
            </a:r>
            <a:r>
              <a:rPr lang="en-US" sz="1200" dirty="0">
                <a:solidFill>
                  <a:srgbClr val="3B3838"/>
                </a:solidFill>
              </a:rPr>
              <a:t>. </a:t>
            </a:r>
          </a:p>
          <a:p>
            <a:pPr marL="0" indent="-228600" eaLnBrk="1" hangingPunct="1">
              <a:spcBef>
                <a:spcPts val="1000"/>
              </a:spcBef>
              <a:buFont typeface="Arial" pitchFamily="34" charset="0"/>
              <a:buNone/>
              <a:defRPr/>
            </a:pPr>
            <a:endParaRPr lang="en-US" sz="1200" dirty="0">
              <a:solidFill>
                <a:srgbClr val="3B3838"/>
              </a:solidFill>
            </a:endParaRP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None/>
              <a:defRPr/>
            </a:pPr>
            <a:r>
              <a:rPr lang="en-US" sz="1200" dirty="0" err="1">
                <a:solidFill>
                  <a:srgbClr val="3B3838"/>
                </a:solidFill>
              </a:rPr>
              <a:t>Sementara</a:t>
            </a:r>
            <a:r>
              <a:rPr lang="en-US" sz="120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untuk</a:t>
            </a:r>
            <a:r>
              <a:rPr lang="en-US" sz="120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analisis</a:t>
            </a:r>
            <a:r>
              <a:rPr lang="en-US" sz="120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berdasarkan</a:t>
            </a:r>
            <a:r>
              <a:rPr lang="en-US" sz="1200" baseline="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deret</a:t>
            </a:r>
            <a:r>
              <a:rPr lang="en-US" sz="120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waktu</a:t>
            </a:r>
            <a:r>
              <a:rPr lang="en-US" sz="1200" dirty="0">
                <a:solidFill>
                  <a:srgbClr val="3B3838"/>
                </a:solidFill>
              </a:rPr>
              <a:t>, </a:t>
            </a:r>
            <a:r>
              <a:rPr lang="en-US" sz="1200" dirty="0" err="1">
                <a:solidFill>
                  <a:srgbClr val="3B3838"/>
                </a:solidFill>
              </a:rPr>
              <a:t>sebaiknya</a:t>
            </a:r>
            <a:r>
              <a:rPr lang="en-US" sz="120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gunakan</a:t>
            </a:r>
            <a:r>
              <a:rPr lang="en-US" sz="1200" dirty="0">
                <a:solidFill>
                  <a:srgbClr val="3B3838"/>
                </a:solidFill>
              </a:rPr>
              <a:t> Recurrent Net.</a:t>
            </a:r>
            <a:endParaRPr lang="id-ID" sz="1200" dirty="0">
              <a:solidFill>
                <a:srgbClr val="3B3838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BDB5D-C935-4EAC-9F31-24347A57D4E8}" type="slidenum">
              <a:rPr lang="id-ID" smtClean="0"/>
              <a:pPr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6894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d-ID" dirty="0"/>
              <a:t>Deep Nets </a:t>
            </a:r>
            <a:r>
              <a:rPr lang="en-US" dirty="0" err="1"/>
              <a:t>merupakan</a:t>
            </a:r>
            <a:r>
              <a:rPr lang="en-US" baseline="0" dirty="0"/>
              <a:t> </a:t>
            </a:r>
            <a:r>
              <a:rPr lang="en-US" baseline="0" dirty="0" err="1"/>
              <a:t>cara</a:t>
            </a:r>
            <a:r>
              <a:rPr lang="id-ID" dirty="0"/>
              <a:t> terkini dalam pengenalan pola, tetapi perlu dicatat bahwa </a:t>
            </a:r>
            <a:r>
              <a:rPr lang="en-US" dirty="0"/>
              <a:t>deep</a:t>
            </a:r>
            <a:r>
              <a:rPr lang="en-US" baseline="0" dirty="0"/>
              <a:t> net</a:t>
            </a:r>
            <a:r>
              <a:rPr lang="id-ID" dirty="0"/>
              <a:t> telah ada selama beberapa dekade. </a:t>
            </a:r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</a:t>
            </a:r>
            <a:r>
              <a:rPr lang="id-ID" dirty="0"/>
              <a:t>engapa dibutuhkan hampir 50 tahun bagi Deep Nets untuk </a:t>
            </a:r>
            <a:r>
              <a:rPr lang="en-US" dirty="0" err="1"/>
              <a:t>berkembang</a:t>
            </a:r>
            <a:r>
              <a:rPr lang="id-ID" dirty="0"/>
              <a:t>?</a:t>
            </a:r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id-ID" dirty="0"/>
              <a:t>Deep Nets sangat sulit untuk dilatih</a:t>
            </a:r>
            <a:r>
              <a:rPr lang="en-US" dirty="0"/>
              <a:t>.</a:t>
            </a:r>
            <a:endParaRPr lang="id-ID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BDB5D-C935-4EAC-9F31-24347A57D4E8}" type="slidenum">
              <a:rPr lang="id-ID" smtClean="0"/>
              <a:pPr/>
              <a:t>37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40639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80271D5-FE10-44C9-8633-06AD4A394509}" type="slidenum">
              <a:rPr lang="id-ID">
                <a:latin typeface="Calibri" panose="020F0502020204030204" pitchFamily="34" charset="0"/>
              </a:rPr>
              <a:pPr/>
              <a:t>15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589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8B3CE30-269F-44C1-AF6E-CD09C61E6E95}" type="slidenum">
              <a:rPr lang="id-ID">
                <a:latin typeface="Calibri" panose="020F0502020204030204" pitchFamily="34" charset="0"/>
              </a:rPr>
              <a:pPr/>
              <a:t>19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466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endParaRPr lang="en-US" dirty="0">
              <a:solidFill>
                <a:srgbClr val="3B3838"/>
              </a:solidFill>
            </a:endParaRPr>
          </a:p>
          <a:p>
            <a:pPr>
              <a:defRPr/>
            </a:pPr>
            <a:endParaRPr lang="id-ID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478D23A-8AA9-4A49-A42E-7E84B30D4DA6}" type="slidenum">
              <a:rPr lang="id-ID">
                <a:latin typeface="Calibri" panose="020F0502020204030204" pitchFamily="34" charset="0"/>
              </a:rPr>
              <a:pPr/>
              <a:t>20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205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just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3B3838"/>
                </a:solidFill>
              </a:rPr>
              <a:t>Hal </a:t>
            </a:r>
            <a:r>
              <a:rPr lang="en-US" dirty="0" err="1">
                <a:solidFill>
                  <a:srgbClr val="3B3838"/>
                </a:solidFill>
              </a:rPr>
              <a:t>ini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dikarenakan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jumlah</a:t>
            </a:r>
            <a:r>
              <a:rPr lang="en-US" dirty="0">
                <a:solidFill>
                  <a:srgbClr val="3B3838"/>
                </a:solidFill>
              </a:rPr>
              <a:t> node yang </a:t>
            </a:r>
            <a:r>
              <a:rPr lang="en-US" dirty="0" err="1">
                <a:solidFill>
                  <a:srgbClr val="3B3838"/>
                </a:solidFill>
              </a:rPr>
              <a:t>diperlukan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dalam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setiap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lapisan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tumbuh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secara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eksponensial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dengan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sejumlah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kemungkinan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pola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dalam</a:t>
            </a:r>
            <a:r>
              <a:rPr lang="en-US" dirty="0">
                <a:solidFill>
                  <a:srgbClr val="3B3838"/>
                </a:solidFill>
              </a:rPr>
              <a:t> data.</a:t>
            </a:r>
          </a:p>
          <a:p>
            <a:pPr marL="228600" indent="-228600" algn="just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dirty="0" err="1">
                <a:solidFill>
                  <a:srgbClr val="3B3838"/>
                </a:solidFill>
              </a:rPr>
              <a:t>Pada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akhirnya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pelatihan</a:t>
            </a:r>
            <a:r>
              <a:rPr lang="en-US" dirty="0">
                <a:solidFill>
                  <a:srgbClr val="3B3838"/>
                </a:solidFill>
              </a:rPr>
              <a:t> (training) </a:t>
            </a:r>
            <a:r>
              <a:rPr lang="en-US" dirty="0" err="1">
                <a:solidFill>
                  <a:srgbClr val="3B3838"/>
                </a:solidFill>
              </a:rPr>
              <a:t>menjadi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sesuatu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terlalu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mahal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dan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akurasi</a:t>
            </a:r>
            <a:r>
              <a:rPr lang="en-US" dirty="0">
                <a:solidFill>
                  <a:srgbClr val="3B3838"/>
                </a:solidFill>
              </a:rPr>
              <a:t> yang </a:t>
            </a:r>
            <a:r>
              <a:rPr lang="en-US" dirty="0" err="1">
                <a:solidFill>
                  <a:srgbClr val="3B3838"/>
                </a:solidFill>
              </a:rPr>
              <a:t>mulai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menurun</a:t>
            </a:r>
            <a:r>
              <a:rPr lang="en-US" dirty="0">
                <a:solidFill>
                  <a:srgbClr val="3B3838"/>
                </a:solidFill>
              </a:rPr>
              <a:t>.</a:t>
            </a:r>
            <a:endParaRPr lang="id-ID" dirty="0">
              <a:solidFill>
                <a:srgbClr val="3B3838"/>
              </a:solidFill>
            </a:endParaRPr>
          </a:p>
          <a:p>
            <a:pPr>
              <a:defRPr/>
            </a:pPr>
            <a:endParaRPr lang="id-ID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7F32DFE-1278-4D8E-9193-A84FC2C2DB4E}" type="slidenum">
              <a:rPr lang="id-ID">
                <a:latin typeface="Calibri" panose="020F0502020204030204" pitchFamily="34" charset="0"/>
              </a:rPr>
              <a:pPr/>
              <a:t>21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595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just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dirty="0" err="1">
                <a:solidFill>
                  <a:srgbClr val="3B3838"/>
                </a:solidFill>
              </a:rPr>
              <a:t>Peneliti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mendeteksi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pola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kompleks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dengan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terlebih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dahulu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mendeteksi</a:t>
            </a:r>
            <a:r>
              <a:rPr lang="en-US" dirty="0">
                <a:solidFill>
                  <a:srgbClr val="3B3838"/>
                </a:solidFill>
              </a:rPr>
              <a:t>, </a:t>
            </a:r>
            <a:r>
              <a:rPr lang="en-US" dirty="0" err="1">
                <a:solidFill>
                  <a:srgbClr val="3B3838"/>
                </a:solidFill>
              </a:rPr>
              <a:t>dan</a:t>
            </a:r>
            <a:r>
              <a:rPr lang="en-US" dirty="0">
                <a:solidFill>
                  <a:srgbClr val="3B3838"/>
                </a:solidFill>
              </a:rPr>
              <a:t> </a:t>
            </a:r>
            <a:r>
              <a:rPr lang="en-US" dirty="0" err="1">
                <a:solidFill>
                  <a:srgbClr val="3B3838"/>
                </a:solidFill>
              </a:rPr>
              <a:t>menggabungkannya</a:t>
            </a:r>
            <a:endParaRPr lang="en-US" dirty="0">
              <a:solidFill>
                <a:srgbClr val="3B3838"/>
              </a:solidFill>
            </a:endParaRPr>
          </a:p>
          <a:p>
            <a:pPr>
              <a:defRPr/>
            </a:pPr>
            <a:endParaRPr lang="id-ID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6890148-55FC-44BC-8999-8179DBCE236C}" type="slidenum">
              <a:rPr lang="id-ID">
                <a:latin typeface="Calibri" panose="020F0502020204030204" pitchFamily="34" charset="0"/>
              </a:rPr>
              <a:pPr/>
              <a:t>26</a:t>
            </a:fld>
            <a:endParaRPr lang="id-ID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314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D17A200-9B59-4B1F-8EA1-4D87E211E710}" type="slidenum">
              <a:rPr lang="id-ID"/>
              <a:pPr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4924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D" u="sng" dirty="0" err="1"/>
              <a:t>Bagaimana</a:t>
            </a:r>
            <a:r>
              <a:rPr lang="en-ID" u="sng" dirty="0"/>
              <a:t> </a:t>
            </a:r>
            <a:r>
              <a:rPr lang="en-ID" u="sng" dirty="0" err="1"/>
              <a:t>memilih</a:t>
            </a:r>
            <a:r>
              <a:rPr lang="en-ID" u="sng" dirty="0"/>
              <a:t> deep net</a:t>
            </a:r>
          </a:p>
          <a:p>
            <a:endParaRPr lang="en-US" u="sng" dirty="0"/>
          </a:p>
          <a:p>
            <a:pPr marL="522288" indent="-522288" algn="just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Jika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akan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memulai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proyek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Deep Learning,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hal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pertama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yang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perlu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diperhatikan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adalah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harus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memilih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jenis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Nets yang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tepat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untuk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1200" dirty="0" err="1">
                <a:solidFill>
                  <a:srgbClr val="3B3838"/>
                </a:solidFill>
                <a:latin typeface="+mn-lt"/>
                <a:cs typeface="+mn-cs"/>
              </a:rPr>
              <a:t>digunakan</a:t>
            </a:r>
            <a:r>
              <a:rPr lang="en-US" sz="1200" dirty="0">
                <a:solidFill>
                  <a:srgbClr val="3B3838"/>
                </a:solidFill>
                <a:latin typeface="+mn-lt"/>
                <a:cs typeface="+mn-cs"/>
              </a:rPr>
              <a:t>.</a:t>
            </a:r>
          </a:p>
          <a:p>
            <a:pPr marL="522288" indent="-522288" algn="just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1200" dirty="0" err="1">
                <a:solidFill>
                  <a:srgbClr val="3B3838"/>
                </a:solidFill>
              </a:rPr>
              <a:t>Pertama</a:t>
            </a:r>
            <a:r>
              <a:rPr lang="en-US" sz="1200" dirty="0">
                <a:solidFill>
                  <a:srgbClr val="3B3838"/>
                </a:solidFill>
              </a:rPr>
              <a:t>-tama yang </a:t>
            </a:r>
            <a:r>
              <a:rPr lang="en-US" sz="1200" dirty="0" err="1">
                <a:solidFill>
                  <a:srgbClr val="3B3838"/>
                </a:solidFill>
              </a:rPr>
              <a:t>harus</a:t>
            </a:r>
            <a:r>
              <a:rPr lang="en-US" sz="120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diputuskan</a:t>
            </a:r>
            <a:r>
              <a:rPr lang="en-US" sz="120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adalah</a:t>
            </a:r>
            <a:r>
              <a:rPr lang="en-US" sz="120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apakah</a:t>
            </a:r>
            <a:r>
              <a:rPr lang="en-US" sz="120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akan</a:t>
            </a:r>
            <a:r>
              <a:rPr lang="en-US" sz="120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membangun</a:t>
            </a:r>
            <a:r>
              <a:rPr lang="en-US" sz="120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sebuah</a:t>
            </a:r>
            <a:r>
              <a:rPr lang="en-US" sz="1200" dirty="0">
                <a:solidFill>
                  <a:srgbClr val="3B3838"/>
                </a:solidFill>
              </a:rPr>
              <a:t> classifier </a:t>
            </a:r>
            <a:r>
              <a:rPr lang="en-US" sz="1200" dirty="0" err="1">
                <a:solidFill>
                  <a:srgbClr val="3B3838"/>
                </a:solidFill>
              </a:rPr>
              <a:t>atau</a:t>
            </a:r>
            <a:r>
              <a:rPr lang="en-US" sz="120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apakah</a:t>
            </a:r>
            <a:r>
              <a:rPr lang="en-US" sz="120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akan</a:t>
            </a:r>
            <a:r>
              <a:rPr lang="en-US" sz="120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mencoba</a:t>
            </a:r>
            <a:r>
              <a:rPr lang="en-US" sz="120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menemukan</a:t>
            </a:r>
            <a:r>
              <a:rPr lang="en-US" sz="1200" dirty="0">
                <a:solidFill>
                  <a:srgbClr val="3B3838"/>
                </a:solidFill>
              </a:rPr>
              <a:t> </a:t>
            </a:r>
            <a:r>
              <a:rPr lang="en-US" sz="1200" dirty="0" err="1">
                <a:solidFill>
                  <a:srgbClr val="3B3838"/>
                </a:solidFill>
              </a:rPr>
              <a:t>pola</a:t>
            </a:r>
            <a:r>
              <a:rPr lang="en-US" sz="1200" dirty="0">
                <a:solidFill>
                  <a:srgbClr val="3B3838"/>
                </a:solidFill>
              </a:rPr>
              <a:t> (pattern) </a:t>
            </a:r>
            <a:r>
              <a:rPr lang="en-US" sz="1200" dirty="0" err="1">
                <a:solidFill>
                  <a:srgbClr val="3B3838"/>
                </a:solidFill>
              </a:rPr>
              <a:t>dalam</a:t>
            </a:r>
            <a:r>
              <a:rPr lang="en-US" sz="1200" dirty="0">
                <a:solidFill>
                  <a:srgbClr val="3B3838"/>
                </a:solidFill>
              </a:rPr>
              <a:t> data.</a:t>
            </a:r>
            <a:endParaRPr lang="id-ID" sz="1200" dirty="0">
              <a:solidFill>
                <a:srgbClr val="3B383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BDB5D-C935-4EAC-9F31-24347A57D4E8}" type="slidenum">
              <a:rPr lang="id-ID" smtClean="0"/>
              <a:pPr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8563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id-ID" dirty="0"/>
              <a:t>ada pembelajaran tanpa pengawasan</a:t>
            </a:r>
            <a:r>
              <a:rPr lang="en-US" dirty="0"/>
              <a:t> (unsupervised), </a:t>
            </a:r>
            <a:r>
              <a:rPr lang="id-ID" dirty="0"/>
              <a:t>yaitu</a:t>
            </a:r>
            <a:r>
              <a:rPr lang="en-US" dirty="0"/>
              <a:t>:</a:t>
            </a:r>
          </a:p>
          <a:p>
            <a:r>
              <a:rPr lang="id-ID" dirty="0"/>
              <a:t>ingin mengekstrak pola dari serangkaian data yang tidak berlabel</a:t>
            </a:r>
            <a:r>
              <a:rPr lang="en-US" dirty="0"/>
              <a:t> (unlabelled),</a:t>
            </a:r>
          </a:p>
          <a:p>
            <a:r>
              <a:rPr lang="id-ID" dirty="0"/>
              <a:t>maka </a:t>
            </a:r>
            <a:r>
              <a:rPr lang="en-US" dirty="0" err="1"/>
              <a:t>dapat</a:t>
            </a:r>
            <a:r>
              <a:rPr lang="id-ID" dirty="0"/>
              <a:t> menggunakan </a:t>
            </a:r>
            <a:r>
              <a:rPr lang="en-US" dirty="0"/>
              <a:t>RBM</a:t>
            </a:r>
            <a:r>
              <a:rPr lang="en-US" baseline="0" dirty="0"/>
              <a:t> (Restricted Boltzmann Machine) </a:t>
            </a:r>
            <a:r>
              <a:rPr lang="id-ID" dirty="0"/>
              <a:t>atau autoencoder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BDB5D-C935-4EAC-9F31-24347A57D4E8}" type="slidenum">
              <a:rPr lang="id-ID" smtClean="0"/>
              <a:pPr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9080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" y="2476499"/>
            <a:ext cx="5419725" cy="14192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/>
              <a:t>Judul Pembahasan Pertemuan Disini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" y="3927809"/>
            <a:ext cx="4143375" cy="381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dirty="0"/>
              <a:t>Nama Pengajar Tulis Disini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100" y="2181225"/>
            <a:ext cx="54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75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1075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1075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05" y="97208"/>
            <a:ext cx="1432672" cy="622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843925"/>
            <a:ext cx="666547" cy="6867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r="5618" b="19924"/>
          <a:stretch/>
        </p:blipFill>
        <p:spPr>
          <a:xfrm>
            <a:off x="1220910" y="5854811"/>
            <a:ext cx="72007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DBA1C-957F-4BA7-AD69-AD33E5FB999A}" type="datetime1">
              <a:rPr lang="id-ID" smtClean="0"/>
              <a:t>05/08/19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Classification: K-Nearest Neighbor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520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8878F-899C-44BB-B82C-50E7A3A1E608}" type="datetime1">
              <a:rPr lang="id-ID" smtClean="0"/>
              <a:t>05/08/19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Classification: K-Nearest Neighbor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577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280C3-69D8-463A-9B7E-50D3F811153C}" type="datetime1">
              <a:rPr lang="id-ID" smtClean="0"/>
              <a:t>05/08/19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Classification: K-Nearest Neighbor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15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574E3-E3B5-4DA0-A8E2-A3FDE77E4D9C}" type="datetime1">
              <a:rPr lang="id-ID" smtClean="0"/>
              <a:t>05/08/19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Classification: K-Nearest Neighbor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658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1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828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548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198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774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18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E3EE8219-9186-46E5-906F-51F60B64184D}" type="datetime1">
              <a:rPr lang="id-ID" smtClean="0"/>
              <a:t>05/08/19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id-ID"/>
              <a:t>Classification: K-Nearest Neighbor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3242" y="6249152"/>
            <a:ext cx="906378" cy="544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2972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6624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785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2782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6071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366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1843" y="2948156"/>
            <a:ext cx="6184483" cy="1315453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/>
              <a:t>Judul Section / Bagian Klik Disini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317581" y="2534653"/>
            <a:ext cx="6188745" cy="300078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 dirty="0"/>
              <a:t>Bagian berapa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34DA0-B417-4CB6-A67B-2AD4E5B7DFF6}" type="datetime1">
              <a:rPr lang="id-ID" smtClean="0"/>
              <a:t>05/08/19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Classification: K-Nearest Neighbor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2582779"/>
            <a:ext cx="1471628" cy="1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1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898" y="1427747"/>
            <a:ext cx="4329952" cy="47492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27747"/>
            <a:ext cx="4378492" cy="47492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D8AB-C57A-4339-8C8F-12E98B6FF6D8}" type="datetime1">
              <a:rPr lang="id-ID" smtClean="0"/>
              <a:t>05/08/19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Classification: K-Nearest Neighbor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92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1B389-4D9B-49B8-A994-E04160233DF1}" type="datetime1">
              <a:rPr lang="id-ID" smtClean="0"/>
              <a:t>05/08/19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Classification: K-Nearest Neighbor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788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B34A7-232C-4EAC-BC04-4B758BB4D58B}" type="datetime1">
              <a:rPr lang="id-ID" smtClean="0"/>
              <a:t>05/08/19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Classification: K-Nearest Neighbor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8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2849-05CA-45CE-AC8C-8F8F4A3FA12E}" type="datetime1">
              <a:rPr lang="id-ID" smtClean="0"/>
              <a:t>05/08/19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Classification: K-Nearest Neighbor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13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2632-1356-4CBC-9D58-8237CF299411}" type="datetime1">
              <a:rPr lang="id-ID" smtClean="0"/>
              <a:t>05/08/19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Classification: K-Nearest Neighbor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03094" y="412469"/>
            <a:ext cx="6304548" cy="8428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4324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7407-40DC-43DF-A05E-9A1112409F9B}" type="datetime1">
              <a:rPr lang="id-ID" smtClean="0"/>
              <a:t>05/08/19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034" y="6420518"/>
            <a:ext cx="4475746" cy="365125"/>
          </a:xfrm>
        </p:spPr>
        <p:txBody>
          <a:bodyPr/>
          <a:lstStyle/>
          <a:p>
            <a:r>
              <a:rPr lang="id-ID"/>
              <a:t>Classification: K-Nearest Neighbor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85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d-ID"/>
              <a:t>Classification: K-Nearest Neighbor</a:t>
            </a:r>
            <a:endParaRPr lang="id-ID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7" y="1459832"/>
            <a:ext cx="8822745" cy="4708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D5AE8-8587-42A5-A309-11585D0CE3E9}" type="datetime1">
              <a:rPr lang="id-ID" smtClean="0"/>
              <a:t>05/08/19</a:t>
            </a:fld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609056" y="87767"/>
            <a:ext cx="408826" cy="38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" y="554599"/>
            <a:ext cx="806818" cy="350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2" y="75067"/>
            <a:ext cx="385103" cy="39677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3" r:id="rId5"/>
    <p:sldLayoutId id="2147483665" r:id="rId6"/>
    <p:sldLayoutId id="2147483666" r:id="rId7"/>
    <p:sldLayoutId id="2147483667" r:id="rId8"/>
    <p:sldLayoutId id="2147483672" r:id="rId9"/>
    <p:sldLayoutId id="2147483668" r:id="rId10"/>
    <p:sldLayoutId id="2147483669" r:id="rId11"/>
    <p:sldLayoutId id="2147483670" r:id="rId12"/>
    <p:sldLayoutId id="2147483671" r:id="rId13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8/5/19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7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jpe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s://hackernoon.com/an-in-depth-review-of-andrew-ngs-deeplearning-ai-speciliazation-99612991eb61" TargetMode="External"/><Relationship Id="rId7" Type="http://schemas.openxmlformats.org/officeDocument/2006/relationships/hyperlink" Target="https://www.deeplearning.ai/blog/hodl-andrej-karpathy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la.quebec/en/yoshua-bengio/" TargetMode="External"/><Relationship Id="rId5" Type="http://schemas.openxmlformats.org/officeDocument/2006/relationships/hyperlink" Target="https://www.deeplearning.ai/blog/hodl-yann-lecun/" TargetMode="External"/><Relationship Id="rId4" Type="http://schemas.openxmlformats.org/officeDocument/2006/relationships/hyperlink" Target="https://www.deeplearning.ai/blog/hodl-geoffrey-hinto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verge.com/2014/1/26/5348640/google-deepmind-acquisition-robotics-ai" TargetMode="External"/><Relationship Id="rId7" Type="http://schemas.openxmlformats.org/officeDocument/2006/relationships/image" Target="../media/image16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ws.amazon.com/blogs/machine-learning/toyota-research-institute-accelerates-safe-automated-driving-with-deep-learning-at-a-global-scale-on-aws/" TargetMode="External"/><Relationship Id="rId5" Type="http://schemas.openxmlformats.org/officeDocument/2006/relationships/hyperlink" Target="https://www.nvidia.com/en-us/deep-learning-ai/developer/" TargetMode="External"/><Relationship Id="rId4" Type="http://schemas.openxmlformats.org/officeDocument/2006/relationships/hyperlink" Target="https://www.theverge.com/2019/2/20/18233536/apple-self-driving-car-voluntary-safety-report-project-tita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00897E-69B4-4195-BF73-3CB43EE148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3" y="136523"/>
            <a:ext cx="670457" cy="91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/>
          <a:lstStyle/>
          <a:p>
            <a:pPr eaLnBrk="1" hangingPunct="1"/>
            <a:r>
              <a:rPr lang="en-ID"/>
              <a:t>Konsep Deep Learning</a:t>
            </a:r>
          </a:p>
        </p:txBody>
      </p:sp>
      <p:pic>
        <p:nvPicPr>
          <p:cNvPr id="8" name="Content Placeholder 7">
            <a:extLst/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379" y="1452563"/>
            <a:ext cx="8398928" cy="4724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DFBBC74-4B99-4212-A7D9-0CF121B94CA0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5223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rgbClr val="3B3838"/>
                </a:solidFill>
                <a:latin typeface="Product Sans" panose="020B0403030502040203" pitchFamily="34" charset="0"/>
              </a:defRPr>
            </a:lvl1pPr>
            <a:lvl2pPr marL="742950" indent="-285750"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solidFill>
                  <a:srgbClr val="3B3838"/>
                </a:solidFill>
                <a:latin typeface="Product Sans" panose="020B0403030502040203" pitchFamily="34" charset="0"/>
              </a:defRPr>
            </a:lvl2pPr>
            <a:lvl3pPr marL="1143000" indent="-228600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3B3838"/>
                </a:solidFill>
                <a:latin typeface="Product Sans" panose="020B0403030502040203" pitchFamily="34" charset="0"/>
              </a:defRPr>
            </a:lvl3pPr>
            <a:lvl4pPr marL="16002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4pPr>
            <a:lvl5pPr marL="20574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D3309C5-6CDE-4AFF-8526-6A4DDD40EB7D}" type="slidenum">
              <a:rPr lang="id-ID" sz="36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id-ID" sz="3600">
              <a:solidFill>
                <a:schemeClr val="bg1"/>
              </a:solidFill>
            </a:endParaRPr>
          </a:p>
        </p:txBody>
      </p:sp>
      <p:pic>
        <p:nvPicPr>
          <p:cNvPr id="52231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t="67690" r="67546" b="17873"/>
          <a:stretch>
            <a:fillRect/>
          </a:stretch>
        </p:blipFill>
        <p:spPr bwMode="auto">
          <a:xfrm>
            <a:off x="414338" y="5276850"/>
            <a:ext cx="27051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DCE0DC-38AC-4C08-AE63-1074C86BE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17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/>
          <a:lstStyle/>
          <a:p>
            <a:pPr eaLnBrk="1" hangingPunct="1"/>
            <a:r>
              <a:rPr lang="en-ID"/>
              <a:t>Models – In The next Power Point</a:t>
            </a:r>
          </a:p>
        </p:txBody>
      </p:sp>
      <p:pic>
        <p:nvPicPr>
          <p:cNvPr id="8" name="Content Placeholder 7">
            <a:extLst/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379" y="1452563"/>
            <a:ext cx="8398928" cy="4724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DFBBC74-4B99-4212-A7D9-0CF121B94CA0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5325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rgbClr val="3B3838"/>
                </a:solidFill>
                <a:latin typeface="Product Sans" panose="020B0403030502040203" pitchFamily="34" charset="0"/>
              </a:defRPr>
            </a:lvl1pPr>
            <a:lvl2pPr marL="742950" indent="-285750"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solidFill>
                  <a:srgbClr val="3B3838"/>
                </a:solidFill>
                <a:latin typeface="Product Sans" panose="020B0403030502040203" pitchFamily="34" charset="0"/>
              </a:defRPr>
            </a:lvl2pPr>
            <a:lvl3pPr marL="1143000" indent="-228600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3B3838"/>
                </a:solidFill>
                <a:latin typeface="Product Sans" panose="020B0403030502040203" pitchFamily="34" charset="0"/>
              </a:defRPr>
            </a:lvl3pPr>
            <a:lvl4pPr marL="16002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4pPr>
            <a:lvl5pPr marL="20574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78E72EE-1D9F-47CF-A3E6-8F4837A7CF56}" type="slidenum">
              <a:rPr lang="id-ID" sz="36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id-ID" sz="3600">
              <a:solidFill>
                <a:schemeClr val="bg1"/>
              </a:solidFill>
            </a:endParaRPr>
          </a:p>
        </p:txBody>
      </p:sp>
      <p:pic>
        <p:nvPicPr>
          <p:cNvPr id="5325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t="67690" r="67546" b="17873"/>
          <a:stretch>
            <a:fillRect/>
          </a:stretch>
        </p:blipFill>
        <p:spPr bwMode="auto">
          <a:xfrm>
            <a:off x="414338" y="5276850"/>
            <a:ext cx="27051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1B1A79-B223-41F8-A1BD-4DFFC8F8DA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17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>
            <a:normAutofit/>
          </a:bodyPr>
          <a:lstStyle/>
          <a:p>
            <a:pPr eaLnBrk="1" hangingPunct="1"/>
            <a:r>
              <a:rPr lang="en-ID"/>
              <a:t>Use Cases – In The next Power Point</a:t>
            </a:r>
          </a:p>
        </p:txBody>
      </p:sp>
      <p:pic>
        <p:nvPicPr>
          <p:cNvPr id="8" name="Content Placeholder 7">
            <a:extLst/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379" y="1452563"/>
            <a:ext cx="8398928" cy="4724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DFBBC74-4B99-4212-A7D9-0CF121B94CA0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5427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rgbClr val="3B3838"/>
                </a:solidFill>
                <a:latin typeface="Product Sans" panose="020B0403030502040203" pitchFamily="34" charset="0"/>
              </a:defRPr>
            </a:lvl1pPr>
            <a:lvl2pPr marL="742950" indent="-285750"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solidFill>
                  <a:srgbClr val="3B3838"/>
                </a:solidFill>
                <a:latin typeface="Product Sans" panose="020B0403030502040203" pitchFamily="34" charset="0"/>
              </a:defRPr>
            </a:lvl2pPr>
            <a:lvl3pPr marL="1143000" indent="-228600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3B3838"/>
                </a:solidFill>
                <a:latin typeface="Product Sans" panose="020B0403030502040203" pitchFamily="34" charset="0"/>
              </a:defRPr>
            </a:lvl3pPr>
            <a:lvl4pPr marL="16002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4pPr>
            <a:lvl5pPr marL="20574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4D6C8D2-D29A-45E3-A05F-282183CB6DC6}" type="slidenum">
              <a:rPr lang="id-ID" sz="36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id-ID" sz="3600">
              <a:solidFill>
                <a:schemeClr val="bg1"/>
              </a:solidFill>
            </a:endParaRPr>
          </a:p>
        </p:txBody>
      </p:sp>
      <p:pic>
        <p:nvPicPr>
          <p:cNvPr id="54279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t="67690" r="67546" b="17873"/>
          <a:stretch>
            <a:fillRect/>
          </a:stretch>
        </p:blipFill>
        <p:spPr bwMode="auto">
          <a:xfrm>
            <a:off x="414338" y="5276850"/>
            <a:ext cx="27051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15B0C-3BF1-4F7C-9FF5-93DB1A30F6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/>
          <a:lstStyle/>
          <a:p>
            <a:pPr eaLnBrk="1" hangingPunct="1"/>
            <a:r>
              <a:rPr lang="en-ID"/>
              <a:t>Platform – In The next Power Point</a:t>
            </a:r>
          </a:p>
        </p:txBody>
      </p:sp>
      <p:pic>
        <p:nvPicPr>
          <p:cNvPr id="8" name="Content Placeholder 7">
            <a:extLst/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379" y="1452563"/>
            <a:ext cx="8398928" cy="4724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DFBBC74-4B99-4212-A7D9-0CF121B94CA0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5530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rgbClr val="3B3838"/>
                </a:solidFill>
                <a:latin typeface="Product Sans" panose="020B0403030502040203" pitchFamily="34" charset="0"/>
              </a:defRPr>
            </a:lvl1pPr>
            <a:lvl2pPr marL="742950" indent="-285750"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solidFill>
                  <a:srgbClr val="3B3838"/>
                </a:solidFill>
                <a:latin typeface="Product Sans" panose="020B0403030502040203" pitchFamily="34" charset="0"/>
              </a:defRPr>
            </a:lvl2pPr>
            <a:lvl3pPr marL="1143000" indent="-228600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3B3838"/>
                </a:solidFill>
                <a:latin typeface="Product Sans" panose="020B0403030502040203" pitchFamily="34" charset="0"/>
              </a:defRPr>
            </a:lvl3pPr>
            <a:lvl4pPr marL="16002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4pPr>
            <a:lvl5pPr marL="20574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AE827C7-F9E8-4062-B2E3-3AB0C89696B7}" type="slidenum">
              <a:rPr lang="id-ID" sz="36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id-ID" sz="3600">
              <a:solidFill>
                <a:schemeClr val="bg1"/>
              </a:solidFill>
            </a:endParaRPr>
          </a:p>
        </p:txBody>
      </p:sp>
      <p:pic>
        <p:nvPicPr>
          <p:cNvPr id="55303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t="67690" r="67546" b="17873"/>
          <a:stretch>
            <a:fillRect/>
          </a:stretch>
        </p:blipFill>
        <p:spPr bwMode="auto">
          <a:xfrm>
            <a:off x="414338" y="5276850"/>
            <a:ext cx="27051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758456-2E9F-458F-8DE5-293B67C5E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04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/>
          <a:lstStyle/>
          <a:p>
            <a:pPr eaLnBrk="1" hangingPunct="1"/>
            <a:r>
              <a:rPr lang="en-ID"/>
              <a:t>Libraries – In The next Power Point</a:t>
            </a:r>
          </a:p>
        </p:txBody>
      </p:sp>
      <p:pic>
        <p:nvPicPr>
          <p:cNvPr id="8" name="Content Placeholder 7">
            <a:extLst/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379" y="1452563"/>
            <a:ext cx="8398928" cy="4724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DFBBC74-4B99-4212-A7D9-0CF121B94CA0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5632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rgbClr val="3B3838"/>
                </a:solidFill>
                <a:latin typeface="Product Sans" panose="020B0403030502040203" pitchFamily="34" charset="0"/>
              </a:defRPr>
            </a:lvl1pPr>
            <a:lvl2pPr marL="742950" indent="-285750"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solidFill>
                  <a:srgbClr val="3B3838"/>
                </a:solidFill>
                <a:latin typeface="Product Sans" panose="020B0403030502040203" pitchFamily="34" charset="0"/>
              </a:defRPr>
            </a:lvl2pPr>
            <a:lvl3pPr marL="1143000" indent="-228600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3B3838"/>
                </a:solidFill>
                <a:latin typeface="Product Sans" panose="020B0403030502040203" pitchFamily="34" charset="0"/>
              </a:defRPr>
            </a:lvl3pPr>
            <a:lvl4pPr marL="16002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4pPr>
            <a:lvl5pPr marL="20574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0A511FE-BFDB-4D03-9B7E-3B727F4274B6}" type="slidenum">
              <a:rPr lang="id-ID" sz="36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id-ID" sz="3600">
              <a:solidFill>
                <a:schemeClr val="bg1"/>
              </a:solidFill>
            </a:endParaRPr>
          </a:p>
        </p:txBody>
      </p:sp>
      <p:pic>
        <p:nvPicPr>
          <p:cNvPr id="56327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t="67690" r="67546" b="17873"/>
          <a:stretch>
            <a:fillRect/>
          </a:stretch>
        </p:blipFill>
        <p:spPr bwMode="auto">
          <a:xfrm>
            <a:off x="414338" y="5276850"/>
            <a:ext cx="27051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42FCFD-D430-4E29-85DA-AFE9F9BBF1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42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2513" y="2947988"/>
            <a:ext cx="6183312" cy="1316037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 dirty="0"/>
              <a:t>Alasan Penggunaan</a:t>
            </a:r>
            <a:br>
              <a:rPr lang="id-ID" dirty="0"/>
            </a:br>
            <a:r>
              <a:rPr lang="id-ID" dirty="0"/>
              <a:t>Deep Learning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317750" y="2535238"/>
            <a:ext cx="6188075" cy="300037"/>
          </a:xfrm>
        </p:spPr>
        <p:txBody>
          <a:bodyPr rtlCol="0">
            <a:normAutofit fontScale="85000"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id-ID" dirty="0"/>
              <a:t>Bagian </a:t>
            </a:r>
            <a:r>
              <a:rPr lang="en-GB" dirty="0"/>
              <a:t>2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CF345C6-0AF6-4ECF-A205-6728CFF79B48}" type="datetime1">
              <a:rPr lang="id-ID"/>
              <a:pPr>
                <a:defRPr/>
              </a:pPr>
              <a:t>05/08/19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/>
              <a:t>Pengantar Deep Learning_ Alasan Penggunaan Deep Learning</a:t>
            </a:r>
            <a:endParaRPr lang="id-ID" dirty="0"/>
          </a:p>
        </p:txBody>
      </p:sp>
      <p:sp>
        <p:nvSpPr>
          <p:cNvPr id="3277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BA3ECA4-ADE2-4365-BBDB-3EBEF2D785C0}" type="slidenum">
              <a:rPr lang="id-ID">
                <a:solidFill>
                  <a:schemeClr val="bg1"/>
                </a:solidFill>
                <a:latin typeface="Product Sans" panose="020B0403030502040203" pitchFamily="34" charset="0"/>
              </a:rPr>
              <a:pPr/>
              <a:t>15</a:t>
            </a:fld>
            <a:endParaRPr lang="id-ID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C3E702-799F-4EC7-9CD3-ACD317C85B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7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/>
          <a:lstStyle/>
          <a:p>
            <a:r>
              <a:rPr lang="id-ID"/>
              <a:t>Apakah Neural Network 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CCA5027-588E-475F-A30A-5C5A24FE6B8A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/>
              <a:t>Pengantar Deep Learning_ Alasan Penggunaan Deep Learning</a:t>
            </a:r>
            <a:endParaRPr lang="id-ID" dirty="0"/>
          </a:p>
        </p:txBody>
      </p:sp>
      <p:sp>
        <p:nvSpPr>
          <p:cNvPr id="3379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085E8F8-CDA2-4094-BAAF-840BC675E26C}" type="slidenum">
              <a:rPr lang="id-ID">
                <a:solidFill>
                  <a:schemeClr val="bg1"/>
                </a:solidFill>
                <a:latin typeface="Product Sans" panose="020B0403030502040203" pitchFamily="34" charset="0"/>
              </a:rPr>
              <a:pPr/>
              <a:t>16</a:t>
            </a:fld>
            <a:endParaRPr lang="id-ID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3379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" t="18910" r="34860" b="16988"/>
          <a:stretch/>
        </p:blipFill>
        <p:spPr bwMode="auto">
          <a:xfrm>
            <a:off x="450761" y="1462088"/>
            <a:ext cx="8024902" cy="448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DB80EE-69BE-4E14-9599-562861C7E9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38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/>
          <a:lstStyle/>
          <a:p>
            <a:pPr eaLnBrk="1" hangingPunct="1"/>
            <a:r>
              <a:rPr lang="id-ID"/>
              <a:t>Apakah </a:t>
            </a:r>
            <a:r>
              <a:rPr lang="en-ID"/>
              <a:t>Neural Network</a:t>
            </a:r>
            <a:r>
              <a:rPr lang="id-ID"/>
              <a:t> ?</a:t>
            </a:r>
            <a:endParaRPr lang="en-ID"/>
          </a:p>
        </p:txBody>
      </p:sp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9754368-C885-4EAF-A59A-53208633DA08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/>
              <a:t>Pengantar Deep Learning_ Alasan Penggunaan Deep Learning</a:t>
            </a:r>
            <a:endParaRPr lang="id-ID" dirty="0"/>
          </a:p>
        </p:txBody>
      </p:sp>
      <p:sp>
        <p:nvSpPr>
          <p:cNvPr id="3482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914CF1A-C36F-4DA8-86B4-17BB703C0BC5}" type="slidenum">
              <a:rPr lang="id-ID">
                <a:solidFill>
                  <a:schemeClr val="bg1"/>
                </a:solidFill>
                <a:latin typeface="Product Sans" panose="020B0403030502040203" pitchFamily="34" charset="0"/>
              </a:rPr>
              <a:pPr/>
              <a:t>17</a:t>
            </a:fld>
            <a:endParaRPr lang="id-ID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66788" y="1941513"/>
            <a:ext cx="7177087" cy="2173287"/>
          </a:xfrm>
          <a:prstGeom prst="rect">
            <a:avLst/>
          </a:prstGeom>
        </p:spPr>
        <p:txBody>
          <a:bodyPr/>
          <a:lstStyle/>
          <a:p>
            <a:pPr marL="228600" indent="-228600" algn="just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Apakah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id-ID" sz="2000" dirty="0">
                <a:solidFill>
                  <a:srgbClr val="3B3838"/>
                </a:solidFill>
                <a:latin typeface="+mn-lt"/>
                <a:cs typeface="+mn-cs"/>
              </a:rPr>
              <a:t>kita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ingin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komputer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dapat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mengenali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dan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memprediksi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pola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yang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Sangat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Rumit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?</a:t>
            </a:r>
            <a:endParaRPr lang="id-ID" sz="2000" dirty="0">
              <a:solidFill>
                <a:srgbClr val="3B3838"/>
              </a:solidFill>
              <a:latin typeface="+mn-lt"/>
              <a:cs typeface="+mn-cs"/>
            </a:endParaRPr>
          </a:p>
          <a:p>
            <a:pPr marL="228600" indent="-228600" algn="just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endParaRPr lang="en-US" sz="2000" dirty="0">
              <a:solidFill>
                <a:srgbClr val="3B3838"/>
              </a:solidFill>
              <a:latin typeface="+mn-lt"/>
              <a:cs typeface="+mn-cs"/>
            </a:endParaRPr>
          </a:p>
          <a:p>
            <a:pPr marL="228600" indent="-228600" algn="just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Neural Network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adalah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solusi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terbaik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saat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ini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jika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dihadapkan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pada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pola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(pattern) yang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Sangat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Rumit</a:t>
            </a:r>
            <a:endParaRPr lang="id-ID" sz="2000" dirty="0">
              <a:solidFill>
                <a:srgbClr val="3B3838"/>
              </a:solidFill>
              <a:latin typeface="+mn-lt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188FAD-6C5E-40CA-A907-8BC0B07FF2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3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/>
          <a:lstStyle/>
          <a:p>
            <a:pPr eaLnBrk="1" hangingPunct="1"/>
            <a:r>
              <a:rPr lang="id-ID"/>
              <a:t>Apakah </a:t>
            </a:r>
            <a:r>
              <a:rPr lang="en-ID"/>
              <a:t>Neural Network</a:t>
            </a:r>
            <a:r>
              <a:rPr lang="id-ID"/>
              <a:t> ?</a:t>
            </a:r>
            <a:endParaRPr lang="en-ID"/>
          </a:p>
        </p:txBody>
      </p:sp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F955FF5-E2F9-4D5B-9820-026FC50F32AC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/>
              <a:t>Pengantar Deep Learning_ Alasan Penggunaan Deep Learning</a:t>
            </a:r>
            <a:endParaRPr lang="id-ID" dirty="0"/>
          </a:p>
        </p:txBody>
      </p:sp>
      <p:sp>
        <p:nvSpPr>
          <p:cNvPr id="3584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2B0A142-D3B6-4CA0-B01D-3096A743CC39}" type="slidenum">
              <a:rPr lang="id-ID">
                <a:solidFill>
                  <a:schemeClr val="bg1"/>
                </a:solidFill>
                <a:latin typeface="Product Sans" panose="020B0403030502040203" pitchFamily="34" charset="0"/>
              </a:rPr>
              <a:pPr/>
              <a:t>18</a:t>
            </a:fld>
            <a:endParaRPr lang="id-ID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66788" y="1941513"/>
            <a:ext cx="7177087" cy="2173287"/>
          </a:xfrm>
          <a:prstGeom prst="rect">
            <a:avLst/>
          </a:prstGeom>
        </p:spPr>
        <p:txBody>
          <a:bodyPr/>
          <a:lstStyle/>
          <a:p>
            <a:pPr marL="228600" indent="-228600" algn="just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Kemampuan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Neural Nets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mengungguli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semua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pesaingnya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yang lain. </a:t>
            </a:r>
            <a:endParaRPr lang="id-ID" sz="2000" dirty="0">
              <a:solidFill>
                <a:srgbClr val="3B3838"/>
              </a:solidFill>
              <a:latin typeface="+mn-lt"/>
              <a:cs typeface="+mn-cs"/>
            </a:endParaRPr>
          </a:p>
          <a:p>
            <a:pPr marL="228600" indent="-228600" algn="just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endParaRPr lang="en-US" sz="2000" dirty="0">
              <a:solidFill>
                <a:srgbClr val="3B3838"/>
              </a:solidFill>
              <a:latin typeface="+mn-lt"/>
              <a:cs typeface="+mn-cs"/>
            </a:endParaRPr>
          </a:p>
          <a:p>
            <a:pPr marL="228600" indent="-228600" algn="just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Kemampua</a:t>
            </a:r>
            <a:r>
              <a:rPr lang="id-ID" sz="2000" dirty="0">
                <a:solidFill>
                  <a:srgbClr val="3B3838"/>
                </a:solidFill>
                <a:latin typeface="+mn-lt"/>
                <a:cs typeface="+mn-cs"/>
              </a:rPr>
              <a:t>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GPU yang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dapat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melakukan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Training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lebih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cepat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daripada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sebelumnya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. </a:t>
            </a:r>
            <a:endParaRPr lang="id-ID" sz="2000" dirty="0">
              <a:solidFill>
                <a:srgbClr val="3B3838"/>
              </a:solidFill>
              <a:latin typeface="+mn-lt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896ABA-F4FB-4A14-B527-ED93CF2D93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98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/>
          <a:lstStyle/>
          <a:p>
            <a:pPr eaLnBrk="1" hangingPunct="1"/>
            <a:r>
              <a:rPr lang="id-ID"/>
              <a:t>Apakah </a:t>
            </a:r>
            <a:r>
              <a:rPr lang="en-ID"/>
              <a:t>Neural Network</a:t>
            </a:r>
            <a:r>
              <a:rPr lang="id-ID"/>
              <a:t> ?</a:t>
            </a:r>
            <a:endParaRPr lang="en-ID"/>
          </a:p>
        </p:txBody>
      </p:sp>
      <p:pic>
        <p:nvPicPr>
          <p:cNvPr id="8" name="Content Placeholder 7">
            <a:extLst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158" t="783" r="13421" b="-783"/>
          <a:stretch/>
        </p:blipFill>
        <p:spPr>
          <a:xfrm>
            <a:off x="4489939" y="1851828"/>
            <a:ext cx="4476556" cy="3525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314EE04-A134-4521-BF35-E2F39A95E50A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/>
              <a:t>Pengantar Deep Learning_ Alasan Penggunaan Deep Learning</a:t>
            </a:r>
            <a:endParaRPr lang="id-ID" dirty="0"/>
          </a:p>
        </p:txBody>
      </p:sp>
      <p:sp>
        <p:nvSpPr>
          <p:cNvPr id="3687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FC06B97-9E76-440B-BE57-5CC07264F7E4}" type="slidenum">
              <a:rPr lang="id-ID">
                <a:solidFill>
                  <a:schemeClr val="bg1"/>
                </a:solidFill>
                <a:latin typeface="Product Sans" panose="020B0403030502040203" pitchFamily="34" charset="0"/>
              </a:rPr>
              <a:pPr/>
              <a:t>19</a:t>
            </a:fld>
            <a:endParaRPr lang="id-ID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6525" y="1831975"/>
            <a:ext cx="4213225" cy="40116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3B3838"/>
                </a:solidFill>
                <a:latin typeface="+mn-lt"/>
                <a:cs typeface="Arial" charset="0"/>
              </a:rPr>
              <a:t>Neural Nets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Arial" charset="0"/>
              </a:rPr>
              <a:t>memiliki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Arial" charset="0"/>
              </a:rPr>
              <a:t>potensi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Arial" charset="0"/>
              </a:rPr>
              <a:t>untuk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Arial" charset="0"/>
              </a:rPr>
              <a:t>merevolusi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Arial" charset="0"/>
              </a:rPr>
              <a:t>bidang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Arial" charset="0"/>
              </a:rPr>
              <a:t>Kecerdasan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Arial" charset="0"/>
              </a:rPr>
              <a:t>Buatan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Arial" charset="0"/>
              </a:rPr>
              <a:t> (Artificial Intelligence)</a:t>
            </a: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3B3838"/>
                </a:solidFill>
                <a:latin typeface="+mn-lt"/>
                <a:cs typeface="Arial" charset="0"/>
              </a:rPr>
              <a:t>Komputer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Arial" charset="0"/>
              </a:rPr>
              <a:t> </a:t>
            </a:r>
            <a:r>
              <a:rPr lang="id-ID" sz="2000" dirty="0">
                <a:solidFill>
                  <a:srgbClr val="3B3838"/>
                </a:solidFill>
                <a:latin typeface="+mn-lt"/>
                <a:cs typeface="Arial" charset="0"/>
              </a:rPr>
              <a:t>memiliki kemampuan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Arial" charset="0"/>
              </a:rPr>
              <a:t>perhitungan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Arial" charset="0"/>
              </a:rPr>
              <a:t>berulang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Arial" charset="0"/>
              </a:rPr>
              <a:t>dan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Arial" charset="0"/>
              </a:rPr>
              <a:t>instruksi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Arial" charset="0"/>
              </a:rPr>
              <a:t>terperinci</a:t>
            </a:r>
            <a:r>
              <a:rPr lang="id-ID" sz="2000" dirty="0">
                <a:solidFill>
                  <a:srgbClr val="3B3838"/>
                </a:solidFill>
                <a:latin typeface="+mn-lt"/>
                <a:cs typeface="Arial" charset="0"/>
              </a:rPr>
              <a:t> yang baik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Arial" charset="0"/>
              </a:rPr>
              <a:t>,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Arial" charset="0"/>
              </a:rPr>
              <a:t>tetapi</a:t>
            </a:r>
            <a:r>
              <a:rPr lang="id-ID" sz="2000" dirty="0">
                <a:solidFill>
                  <a:srgbClr val="3B3838"/>
                </a:solidFill>
                <a:latin typeface="+mn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Arial" charset="0"/>
              </a:rPr>
              <a:t>Komputer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Arial" charset="0"/>
              </a:rPr>
              <a:t>buruk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Arial" charset="0"/>
              </a:rPr>
              <a:t>dalam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Arial" charset="0"/>
              </a:rPr>
              <a:t>mengenali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Arial" charset="0"/>
              </a:rPr>
              <a:t>pola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Arial" charset="0"/>
              </a:rPr>
              <a:t> (pattern)</a:t>
            </a:r>
            <a:endParaRPr lang="id-ID" sz="2000" dirty="0">
              <a:solidFill>
                <a:srgbClr val="3B3838"/>
              </a:solidFill>
              <a:latin typeface="+mn-lt"/>
              <a:cs typeface="Arial" charset="0"/>
            </a:endParaRP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3B3838"/>
                </a:solidFill>
                <a:latin typeface="+mn-lt"/>
                <a:cs typeface="Arial" charset="0"/>
              </a:rPr>
              <a:t>Deep Learning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Arial" charset="0"/>
              </a:rPr>
              <a:t>akan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Arial" charset="0"/>
              </a:rPr>
              <a:t> </a:t>
            </a:r>
            <a:r>
              <a:rPr lang="id-ID" sz="2000" dirty="0">
                <a:solidFill>
                  <a:srgbClr val="3B3838"/>
                </a:solidFill>
                <a:latin typeface="+mn-lt"/>
                <a:cs typeface="Arial" charset="0"/>
              </a:rPr>
              <a:t>mampu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Arial" charset="0"/>
              </a:rPr>
              <a:t>mengubah</a:t>
            </a:r>
            <a:r>
              <a:rPr lang="id-ID" sz="2000" dirty="0">
                <a:solidFill>
                  <a:srgbClr val="3B3838"/>
                </a:solidFill>
                <a:latin typeface="+mn-lt"/>
                <a:cs typeface="Arial" charset="0"/>
              </a:rPr>
              <a:t> semua itu</a:t>
            </a:r>
          </a:p>
          <a:p>
            <a:pPr>
              <a:defRPr/>
            </a:pPr>
            <a:endParaRPr lang="id-ID" dirty="0">
              <a:latin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13391F-6B92-43FC-BCCB-755562B779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85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dirty="0" err="1"/>
              <a:t>Pengantar</a:t>
            </a:r>
            <a:r>
              <a:rPr lang="en-GB" sz="4000" dirty="0"/>
              <a:t> Deep Learning</a:t>
            </a:r>
            <a:endParaRPr lang="id-ID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5B8D3-A6EE-4371-B549-0D5156E3FE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706051"/>
            <a:ext cx="670457" cy="91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id-ID"/>
              <a:t>Alasan Penggunaan </a:t>
            </a:r>
            <a:br>
              <a:rPr lang="id-ID"/>
            </a:br>
            <a:r>
              <a:rPr lang="id-ID"/>
              <a:t>Deep Learning</a:t>
            </a:r>
            <a:endParaRPr lang="en-ID"/>
          </a:p>
        </p:txBody>
      </p:sp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BA7B48D-7A0A-4BB7-81D7-A46570E157E1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/>
              <a:t>Pengantar Deep Learning_ Alasan Penggunaan Deep Learning</a:t>
            </a:r>
            <a:endParaRPr lang="id-ID" dirty="0"/>
          </a:p>
        </p:txBody>
      </p:sp>
      <p:sp>
        <p:nvSpPr>
          <p:cNvPr id="3789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AA0F267-A710-4E22-8431-EDB760930EA8}" type="slidenum">
              <a:rPr lang="id-ID">
                <a:solidFill>
                  <a:schemeClr val="bg1"/>
                </a:solidFill>
                <a:latin typeface="Product Sans" panose="020B0403030502040203" pitchFamily="34" charset="0"/>
              </a:rPr>
              <a:pPr/>
              <a:t>20</a:t>
            </a:fld>
            <a:endParaRPr lang="id-ID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34950" y="1612900"/>
            <a:ext cx="3984625" cy="4624388"/>
          </a:xfrm>
          <a:prstGeom prst="rect">
            <a:avLst/>
          </a:prstGeom>
        </p:spPr>
        <p:txBody>
          <a:bodyPr/>
          <a:lstStyle/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Untuk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menganalisis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pola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sederhana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,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pengklasifikasi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seperti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SVM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atau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Regresi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Logistik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(Logistic Regression)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biasanya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dapat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melakukannya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dengan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cukup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baik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. </a:t>
            </a:r>
            <a:endParaRPr lang="id-ID" sz="2000" dirty="0">
              <a:solidFill>
                <a:srgbClr val="3B3838"/>
              </a:solidFill>
              <a:latin typeface="+mj-lt"/>
              <a:cs typeface="Arial" charset="0"/>
            </a:endParaRP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endParaRPr lang="en-US" sz="2000" dirty="0">
              <a:solidFill>
                <a:srgbClr val="3B3838"/>
              </a:solidFill>
              <a:latin typeface="+mj-lt"/>
              <a:cs typeface="Arial" charset="0"/>
            </a:endParaRPr>
          </a:p>
        </p:txBody>
      </p:sp>
      <p:pic>
        <p:nvPicPr>
          <p:cNvPr id="9" name="Content Placeholder 7">
            <a:extLst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179" r="16040"/>
          <a:stretch/>
        </p:blipFill>
        <p:spPr>
          <a:xfrm>
            <a:off x="4407876" y="1543095"/>
            <a:ext cx="4587647" cy="39229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F49FD6-1736-4DCC-B9CE-A35E63A182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98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>
            <a:normAutofit fontScale="90000"/>
          </a:bodyPr>
          <a:lstStyle/>
          <a:p>
            <a:r>
              <a:rPr lang="id-ID"/>
              <a:t>Alasan Penggunaan </a:t>
            </a:r>
            <a:br>
              <a:rPr lang="id-ID"/>
            </a:br>
            <a:r>
              <a:rPr lang="id-ID"/>
              <a:t>Deep Learning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ACFE915-DEA2-4C47-97C5-44516D656AEB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/>
              <a:t>Pengantar Deep Learning_ Alasan Penggunaan Deep Learning</a:t>
            </a:r>
            <a:endParaRPr lang="id-ID" dirty="0"/>
          </a:p>
        </p:txBody>
      </p:sp>
      <p:sp>
        <p:nvSpPr>
          <p:cNvPr id="3891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BD3676D-2C0B-474E-AF1F-9225C33BB80F}" type="slidenum">
              <a:rPr lang="id-ID">
                <a:solidFill>
                  <a:schemeClr val="bg1"/>
                </a:solidFill>
                <a:latin typeface="Product Sans" panose="020B0403030502040203" pitchFamily="34" charset="0"/>
              </a:rPr>
              <a:pPr/>
              <a:t>21</a:t>
            </a:fld>
            <a:endParaRPr lang="id-ID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Content Placeholder 7">
            <a:extLst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661" r="17854"/>
          <a:stretch/>
        </p:blipFill>
        <p:spPr>
          <a:xfrm>
            <a:off x="4560277" y="1894006"/>
            <a:ext cx="4466492" cy="3920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/>
          <p:cNvSpPr/>
          <p:nvPr/>
        </p:nvSpPr>
        <p:spPr>
          <a:xfrm>
            <a:off x="304800" y="2006600"/>
            <a:ext cx="4056063" cy="2682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Tetapi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bila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10s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atau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lebih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input yang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berbeda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, Neural Nets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merupakan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solusi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terbaik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dibandingkan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metode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lainnya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. </a:t>
            </a: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Akan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tetapi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,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bila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polanya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semakin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rumit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, Neural Nets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dengan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lapisan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(layer) yang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kecil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tidak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dapat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digunakan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. </a:t>
            </a:r>
            <a:endParaRPr lang="id-ID" sz="2000" dirty="0">
              <a:solidFill>
                <a:srgbClr val="3B3838"/>
              </a:solidFill>
              <a:latin typeface="+mj-lt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E344D4-1EB3-4DAD-AC7D-6FCB4C1E3A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0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>
            <a:normAutofit fontScale="90000"/>
          </a:bodyPr>
          <a:lstStyle/>
          <a:p>
            <a:r>
              <a:rPr lang="id-ID"/>
              <a:t>Alasan Penggunaan </a:t>
            </a:r>
            <a:br>
              <a:rPr lang="id-ID"/>
            </a:br>
            <a:r>
              <a:rPr lang="id-ID"/>
              <a:t>Deep Learning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D9FF521-ADFF-443D-BD15-084995132422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/>
              <a:t>Pengantar Deep Learning_ Alasan Penggunaan Deep Learning</a:t>
            </a:r>
            <a:endParaRPr lang="id-ID" dirty="0"/>
          </a:p>
        </p:txBody>
      </p:sp>
      <p:sp>
        <p:nvSpPr>
          <p:cNvPr id="3994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9ECD7FD-61FB-48DC-9241-EC56DB5C9113}" type="slidenum">
              <a:rPr lang="id-ID">
                <a:solidFill>
                  <a:schemeClr val="bg1"/>
                </a:solidFill>
                <a:latin typeface="Product Sans" panose="020B0403030502040203" pitchFamily="34" charset="0"/>
              </a:rPr>
              <a:pPr/>
              <a:t>22</a:t>
            </a:fld>
            <a:endParaRPr lang="id-ID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Content Placeholder 7">
            <a:extLst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521" r="17157"/>
          <a:stretch/>
        </p:blipFill>
        <p:spPr>
          <a:xfrm>
            <a:off x="4536831" y="1558722"/>
            <a:ext cx="4478216" cy="38562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/>
          <p:cNvSpPr/>
          <p:nvPr/>
        </p:nvSpPr>
        <p:spPr>
          <a:xfrm>
            <a:off x="187325" y="1808163"/>
            <a:ext cx="4056063" cy="34274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Jadi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untuk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pola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yang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rumit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-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seperti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gambar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wajah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manusia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,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mesin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klasifikasi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dasar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(basic classification machine)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dan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Simple Neural Nets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Tidak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cukup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Bagus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.</a:t>
            </a:r>
            <a:endParaRPr lang="id-ID" sz="2000" dirty="0">
              <a:solidFill>
                <a:srgbClr val="3B3838"/>
              </a:solidFill>
              <a:latin typeface="+mj-lt"/>
              <a:cs typeface="Arial" charset="0"/>
            </a:endParaRP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Deep Learning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adalah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satu-satunya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pilihan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praktis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untuk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data yang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sangat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j-lt"/>
                <a:cs typeface="Arial" charset="0"/>
              </a:rPr>
              <a:t>rumit</a:t>
            </a:r>
            <a:r>
              <a:rPr lang="en-US" sz="2000" dirty="0">
                <a:solidFill>
                  <a:srgbClr val="3B3838"/>
                </a:solidFill>
                <a:latin typeface="+mj-lt"/>
                <a:cs typeface="Arial" charset="0"/>
              </a:rPr>
              <a:t>. </a:t>
            </a: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endParaRPr lang="en-US" sz="2000" dirty="0">
              <a:solidFill>
                <a:srgbClr val="3B3838"/>
              </a:solidFill>
              <a:latin typeface="+mj-lt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42062D-351B-40F9-907E-47D04B7137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38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id-ID"/>
              <a:t>Alasan Penggunaan </a:t>
            </a:r>
            <a:br>
              <a:rPr lang="id-ID"/>
            </a:br>
            <a:r>
              <a:rPr lang="id-ID"/>
              <a:t>Deep Learning</a:t>
            </a:r>
            <a:endParaRPr lang="en-ID"/>
          </a:p>
        </p:txBody>
      </p:sp>
      <p:pic>
        <p:nvPicPr>
          <p:cNvPr id="8" name="Content Placeholder 7">
            <a:extLst/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7644" t="12163" r="37295" b="11878"/>
          <a:stretch>
            <a:fillRect/>
          </a:stretch>
        </p:blipFill>
        <p:spPr>
          <a:xfrm>
            <a:off x="785446" y="1482799"/>
            <a:ext cx="2842291" cy="48458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3473750-BB60-4EC2-BF76-1326E1066288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/>
              <a:t>Pengantar Deep Learning_ Alasan Penggunaan Deep Learning</a:t>
            </a:r>
            <a:endParaRPr lang="id-ID" dirty="0"/>
          </a:p>
        </p:txBody>
      </p:sp>
      <p:sp>
        <p:nvSpPr>
          <p:cNvPr id="4096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F5C1D57-9B68-47BF-9BDF-5D806D262A46}" type="slidenum">
              <a:rPr lang="id-ID">
                <a:solidFill>
                  <a:schemeClr val="bg1"/>
                </a:solidFill>
                <a:latin typeface="Product Sans" panose="020B0403030502040203" pitchFamily="34" charset="0"/>
              </a:rPr>
              <a:pPr/>
              <a:t>23</a:t>
            </a:fld>
            <a:endParaRPr lang="id-ID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9" name="Content Placeholder 8"/>
          <p:cNvSpPr txBox="1">
            <a:spLocks/>
          </p:cNvSpPr>
          <p:nvPr/>
        </p:nvSpPr>
        <p:spPr>
          <a:xfrm>
            <a:off x="3933825" y="2806700"/>
            <a:ext cx="4838700" cy="1739900"/>
          </a:xfrm>
          <a:prstGeom prst="rect">
            <a:avLst/>
          </a:prstGeom>
        </p:spPr>
        <p:txBody>
          <a:bodyPr/>
          <a:lstStyle/>
          <a:p>
            <a:pPr marL="228600" indent="-228600" algn="just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Deep Learning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dapat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mengenali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pola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yang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rumit</a:t>
            </a:r>
            <a:r>
              <a:rPr lang="id-ID" sz="2000" dirty="0">
                <a:solidFill>
                  <a:srgbClr val="3B3838"/>
                </a:solidFill>
                <a:latin typeface="+mn-lt"/>
                <a:cs typeface="+mn-cs"/>
              </a:rPr>
              <a:t>,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hal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ini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dikarenakan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Deep Learning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dapat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memecah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pola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yang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kompleks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menjadi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serangkaian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pola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yang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lebih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sederhana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.</a:t>
            </a:r>
            <a:endParaRPr lang="en-US" sz="2000" b="1" dirty="0">
              <a:solidFill>
                <a:srgbClr val="3B3838"/>
              </a:solidFill>
              <a:latin typeface="+mn-lt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6F4476-9E23-4013-A2AC-305E785209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87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id-ID"/>
              <a:t>Alasan Penggunaan </a:t>
            </a:r>
            <a:br>
              <a:rPr lang="id-ID"/>
            </a:br>
            <a:r>
              <a:rPr lang="id-ID"/>
              <a:t>Deep Learning</a:t>
            </a:r>
            <a:endParaRPr lang="en-ID"/>
          </a:p>
        </p:txBody>
      </p:sp>
      <p:pic>
        <p:nvPicPr>
          <p:cNvPr id="8" name="Content Placeholder 7">
            <a:extLst/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3228" r="15110"/>
          <a:stretch>
            <a:fillRect/>
          </a:stretch>
        </p:blipFill>
        <p:spPr>
          <a:xfrm>
            <a:off x="398585" y="1594348"/>
            <a:ext cx="4018716" cy="43755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99788C1-3E94-472C-868C-A636182AA78B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/>
              <a:t>Pengantar Deep Learning_ Alasan Penggunaan Deep Learning</a:t>
            </a:r>
            <a:endParaRPr lang="id-ID" dirty="0"/>
          </a:p>
        </p:txBody>
      </p:sp>
      <p:sp>
        <p:nvSpPr>
          <p:cNvPr id="4199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CD9206F-5CF4-4FF8-8243-25A97E3802BE}" type="slidenum">
              <a:rPr lang="id-ID">
                <a:solidFill>
                  <a:schemeClr val="bg1"/>
                </a:solidFill>
                <a:latin typeface="Product Sans" panose="020B0403030502040203" pitchFamily="34" charset="0"/>
              </a:rPr>
              <a:pPr/>
              <a:t>24</a:t>
            </a:fld>
            <a:endParaRPr lang="id-ID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9" name="Content Placeholder 8"/>
          <p:cNvSpPr txBox="1">
            <a:spLocks/>
          </p:cNvSpPr>
          <p:nvPr/>
        </p:nvSpPr>
        <p:spPr>
          <a:xfrm>
            <a:off x="4572000" y="1793875"/>
            <a:ext cx="4295775" cy="4003675"/>
          </a:xfrm>
          <a:prstGeom prst="rect">
            <a:avLst/>
          </a:prstGeom>
        </p:spPr>
        <p:txBody>
          <a:bodyPr/>
          <a:lstStyle/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Misalnya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, Neural nets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harus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memutuskan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apakah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suatu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gambar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mengandung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wajah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manusia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atau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tidak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? </a:t>
            </a: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Suatu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Deep Net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terlebih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dahulu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menggunakan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tepi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untuk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mendeteksi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berbagai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bagian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wajah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-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bibir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,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hidung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,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mata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,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telinga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,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dan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sebagainya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-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dan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kemudian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menggabungkan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hasilnya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untuk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membentuk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seluruh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wajah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.</a:t>
            </a:r>
            <a:endParaRPr lang="en-US" sz="2000" b="1" dirty="0">
              <a:solidFill>
                <a:srgbClr val="3B3838"/>
              </a:solidFill>
              <a:latin typeface="+mn-lt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055E3D-17FD-4934-91AF-5034638DE9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99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id-ID"/>
              <a:t>Alasan Penggunaan </a:t>
            </a:r>
            <a:br>
              <a:rPr lang="id-ID"/>
            </a:br>
            <a:r>
              <a:rPr lang="id-ID"/>
              <a:t>Deep Learning</a:t>
            </a:r>
            <a:endParaRPr lang="en-ID"/>
          </a:p>
        </p:txBody>
      </p:sp>
      <p:pic>
        <p:nvPicPr>
          <p:cNvPr id="8" name="Content Placeholder 7">
            <a:extLst/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3228" r="15110"/>
          <a:stretch>
            <a:fillRect/>
          </a:stretch>
        </p:blipFill>
        <p:spPr>
          <a:xfrm>
            <a:off x="328246" y="1517762"/>
            <a:ext cx="4089055" cy="4452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7B2C337-8E57-43BF-8854-A69CE9EDF63B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/>
              <a:t>Pengantar Deep Learning_ Alasan Penggunaan Deep Learning</a:t>
            </a:r>
            <a:endParaRPr lang="id-ID" dirty="0"/>
          </a:p>
        </p:txBody>
      </p:sp>
      <p:sp>
        <p:nvSpPr>
          <p:cNvPr id="4301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48E58CB-638C-4798-A130-D01656C3CA6C}" type="slidenum">
              <a:rPr lang="id-ID">
                <a:solidFill>
                  <a:schemeClr val="bg1"/>
                </a:solidFill>
                <a:latin typeface="Product Sans" panose="020B0403030502040203" pitchFamily="34" charset="0"/>
              </a:rPr>
              <a:pPr/>
              <a:t>25</a:t>
            </a:fld>
            <a:endParaRPr lang="id-ID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9" name="Content Placeholder 8"/>
          <p:cNvSpPr txBox="1">
            <a:spLocks/>
          </p:cNvSpPr>
          <p:nvPr/>
        </p:nvSpPr>
        <p:spPr>
          <a:xfrm>
            <a:off x="4572000" y="1793875"/>
            <a:ext cx="4295775" cy="4003675"/>
          </a:xfrm>
          <a:prstGeom prst="rect">
            <a:avLst/>
          </a:prstGeom>
        </p:spPr>
        <p:txBody>
          <a:bodyPr/>
          <a:lstStyle/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Fitur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penting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ini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–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yaitu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dengan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menggunakan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pola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yang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lebih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sederhana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sebagai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blok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bangunan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untuk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mendeteksi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pola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yang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kompleks</a:t>
            </a:r>
            <a:endParaRPr lang="en-US" sz="2000" dirty="0">
              <a:solidFill>
                <a:srgbClr val="3B3838"/>
              </a:solidFill>
              <a:latin typeface="+mn-lt"/>
              <a:cs typeface="+mn-cs"/>
            </a:endParaRP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Karena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ini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yang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membuat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Deep Net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memiliki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kemampuan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dan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keakuratan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yang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mengesankan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.</a:t>
            </a:r>
            <a:endParaRPr lang="en-US" sz="2000" b="1" dirty="0">
              <a:solidFill>
                <a:srgbClr val="3B3838"/>
              </a:solidFill>
              <a:latin typeface="+mn-lt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D443EC-B823-4DD3-81BD-8ED6287349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65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id-ID"/>
              <a:t>Alasan Penggunaan </a:t>
            </a:r>
            <a:br>
              <a:rPr lang="id-ID"/>
            </a:br>
            <a:r>
              <a:rPr lang="id-ID"/>
              <a:t>Deep Learning</a:t>
            </a:r>
            <a:endParaRPr lang="en-ID"/>
          </a:p>
        </p:txBody>
      </p:sp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2FD7A74-6371-4338-8EF5-BE216918E153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/>
              <a:t>Pengantar Deep Learning_ Alasan Penggunaan Deep Learning</a:t>
            </a:r>
            <a:endParaRPr lang="id-ID" dirty="0"/>
          </a:p>
        </p:txBody>
      </p:sp>
      <p:sp>
        <p:nvSpPr>
          <p:cNvPr id="4403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AE73B91-017C-4400-89D9-85B0FB91216B}" type="slidenum">
              <a:rPr lang="id-ID">
                <a:solidFill>
                  <a:schemeClr val="bg1"/>
                </a:solidFill>
                <a:latin typeface="Product Sans" panose="020B0403030502040203" pitchFamily="34" charset="0"/>
              </a:rPr>
              <a:pPr/>
              <a:t>26</a:t>
            </a:fld>
            <a:endParaRPr lang="id-ID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0850" y="1957388"/>
            <a:ext cx="3746500" cy="3795712"/>
          </a:xfrm>
          <a:prstGeom prst="rect">
            <a:avLst/>
          </a:prstGeom>
        </p:spPr>
        <p:txBody>
          <a:bodyPr/>
          <a:lstStyle/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Deep Learning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terinspirasi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dari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struktur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Otak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Manusia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. </a:t>
            </a: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Pada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awalnya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para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peneliti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ingin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menghubungkan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sejumlah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besar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perceptrons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bersama-sama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di layered web</a:t>
            </a:r>
            <a:endParaRPr lang="id-ID" sz="2000" dirty="0">
              <a:solidFill>
                <a:srgbClr val="3B3838"/>
              </a:solidFill>
              <a:latin typeface="+mn-lt"/>
              <a:cs typeface="+mn-cs"/>
            </a:endParaRP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3B3838"/>
                </a:solidFill>
                <a:latin typeface="Arial" charset="0"/>
                <a:cs typeface="Arial" charset="0"/>
              </a:rPr>
              <a:t>Otak</a:t>
            </a:r>
            <a:r>
              <a:rPr lang="en-US" sz="2000" dirty="0">
                <a:solidFill>
                  <a:srgbClr val="3B3838"/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Arial" charset="0"/>
                <a:cs typeface="Arial" charset="0"/>
              </a:rPr>
              <a:t>kita</a:t>
            </a:r>
            <a:r>
              <a:rPr lang="en-US" sz="2000" dirty="0">
                <a:solidFill>
                  <a:srgbClr val="3B3838"/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Arial" charset="0"/>
                <a:cs typeface="Arial" charset="0"/>
              </a:rPr>
              <a:t>memiliki</a:t>
            </a:r>
            <a:r>
              <a:rPr lang="en-US" sz="2000" dirty="0">
                <a:solidFill>
                  <a:srgbClr val="3B3838"/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Arial" charset="0"/>
                <a:cs typeface="Arial" charset="0"/>
              </a:rPr>
              <a:t>arsitektur</a:t>
            </a:r>
            <a:r>
              <a:rPr lang="en-US" sz="2000" dirty="0">
                <a:solidFill>
                  <a:srgbClr val="3B3838"/>
                </a:solidFill>
                <a:latin typeface="Arial" charset="0"/>
                <a:cs typeface="Arial" charset="0"/>
              </a:rPr>
              <a:t> yang </a:t>
            </a:r>
            <a:r>
              <a:rPr lang="en-US" sz="2000" dirty="0" err="1">
                <a:solidFill>
                  <a:srgbClr val="3B3838"/>
                </a:solidFill>
                <a:latin typeface="Arial" charset="0"/>
                <a:cs typeface="Arial" charset="0"/>
              </a:rPr>
              <a:t>sangat</a:t>
            </a:r>
            <a:r>
              <a:rPr lang="en-US" sz="2000" dirty="0">
                <a:solidFill>
                  <a:srgbClr val="3B3838"/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Arial" charset="0"/>
                <a:cs typeface="Arial" charset="0"/>
              </a:rPr>
              <a:t>dalam</a:t>
            </a:r>
            <a:r>
              <a:rPr lang="en-US" sz="2000" dirty="0">
                <a:solidFill>
                  <a:srgbClr val="3B3838"/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Arial" charset="0"/>
                <a:cs typeface="Arial" charset="0"/>
              </a:rPr>
              <a:t>dan</a:t>
            </a:r>
            <a:r>
              <a:rPr lang="en-US" sz="2000" dirty="0">
                <a:solidFill>
                  <a:srgbClr val="3B3838"/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Arial" charset="0"/>
                <a:cs typeface="Arial" charset="0"/>
              </a:rPr>
              <a:t>kita</a:t>
            </a:r>
            <a:r>
              <a:rPr lang="en-US" sz="2000" dirty="0">
                <a:solidFill>
                  <a:srgbClr val="3B3838"/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Arial" charset="0"/>
                <a:cs typeface="Arial" charset="0"/>
              </a:rPr>
              <a:t>menguraikan</a:t>
            </a:r>
            <a:r>
              <a:rPr lang="en-US" sz="2000" dirty="0">
                <a:solidFill>
                  <a:srgbClr val="3B3838"/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Arial" charset="0"/>
                <a:cs typeface="Arial" charset="0"/>
              </a:rPr>
              <a:t>polanya</a:t>
            </a:r>
            <a:r>
              <a:rPr lang="en-US" sz="2000" dirty="0">
                <a:solidFill>
                  <a:srgbClr val="3B3838"/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Arial" charset="0"/>
                <a:cs typeface="Arial" charset="0"/>
              </a:rPr>
              <a:t>seperti</a:t>
            </a:r>
            <a:r>
              <a:rPr lang="en-US" sz="2000" dirty="0">
                <a:solidFill>
                  <a:srgbClr val="3B3838"/>
                </a:solidFill>
                <a:latin typeface="Arial" charset="0"/>
                <a:cs typeface="Arial" charset="0"/>
              </a:rPr>
              <a:t> Deep Learning</a:t>
            </a: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endParaRPr lang="en-US" sz="2000" dirty="0">
              <a:solidFill>
                <a:srgbClr val="3B3838"/>
              </a:solidFill>
              <a:latin typeface="+mn-lt"/>
              <a:cs typeface="+mn-cs"/>
            </a:endParaRPr>
          </a:p>
        </p:txBody>
      </p:sp>
      <p:pic>
        <p:nvPicPr>
          <p:cNvPr id="8" name="Content Placeholder 7">
            <a:extLst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480" r="16319"/>
          <a:stretch/>
        </p:blipFill>
        <p:spPr>
          <a:xfrm>
            <a:off x="4607634" y="2023940"/>
            <a:ext cx="4389434" cy="37296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98AE6D-DA32-441D-9F0A-D1316EC842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51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id-ID"/>
              <a:t>Alasan Penggunaan </a:t>
            </a:r>
            <a:br>
              <a:rPr lang="id-ID"/>
            </a:br>
            <a:r>
              <a:rPr lang="id-ID"/>
              <a:t>Deep Learning</a:t>
            </a:r>
            <a:endParaRPr lang="en-ID"/>
          </a:p>
        </p:txBody>
      </p:sp>
      <p:pic>
        <p:nvPicPr>
          <p:cNvPr id="8" name="Content Placeholder 7">
            <a:extLst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481" r="17017"/>
          <a:stretch/>
        </p:blipFill>
        <p:spPr>
          <a:xfrm>
            <a:off x="4487894" y="1700451"/>
            <a:ext cx="4503706" cy="3867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5796DDC-165E-4D99-83E0-D531D9C286B5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/>
              <a:t>Pengantar Deep Learning_ Alasan Penggunaan Deep Learning</a:t>
            </a:r>
            <a:endParaRPr lang="id-ID" dirty="0"/>
          </a:p>
        </p:txBody>
      </p:sp>
      <p:sp>
        <p:nvSpPr>
          <p:cNvPr id="4506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2BA1F3A-03DD-487B-B558-74E733017383}" type="slidenum">
              <a:rPr lang="id-ID">
                <a:solidFill>
                  <a:schemeClr val="bg1"/>
                </a:solidFill>
                <a:latin typeface="Product Sans" panose="020B0403030502040203" pitchFamily="34" charset="0"/>
              </a:rPr>
              <a:pPr/>
              <a:t>27</a:t>
            </a:fld>
            <a:endParaRPr lang="id-ID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sp>
        <p:nvSpPr>
          <p:cNvPr id="45063" name="Rectangle 1"/>
          <p:cNvSpPr>
            <a:spLocks noChangeArrowheads="1"/>
          </p:cNvSpPr>
          <p:nvPr/>
        </p:nvSpPr>
        <p:spPr bwMode="auto">
          <a:xfrm>
            <a:off x="246063" y="1733550"/>
            <a:ext cx="4021137" cy="394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d-ID" dirty="0">
                <a:solidFill>
                  <a:srgbClr val="3B3838"/>
                </a:solidFill>
                <a:latin typeface="+mj-lt"/>
              </a:rPr>
              <a:t>S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atu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kelemahan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dari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Deep Learning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yaitu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Net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membutuhkan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waktu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lebih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lama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untuk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dilatih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(training). </a:t>
            </a:r>
          </a:p>
          <a:p>
            <a:pPr eaLnBrk="1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d-ID" dirty="0">
                <a:solidFill>
                  <a:srgbClr val="3B3838"/>
                </a:solidFill>
                <a:latin typeface="+mj-lt"/>
              </a:rPr>
              <a:t>T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etapi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dengan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kemajuan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komputasi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,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waktu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yang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diperlukan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untuk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training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dapat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dikurangi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. </a:t>
            </a:r>
            <a:endParaRPr lang="id-ID" dirty="0">
              <a:solidFill>
                <a:srgbClr val="3B3838"/>
              </a:solidFill>
              <a:latin typeface="+mj-lt"/>
            </a:endParaRPr>
          </a:p>
          <a:p>
            <a:pPr eaLnBrk="1" hangingPunct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B3838"/>
                </a:solidFill>
                <a:latin typeface="+mj-lt"/>
              </a:rPr>
              <a:t>Dengan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GPU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berkinerja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tinggi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dapat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menyelesaikan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pelatihan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jaringan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yang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rumit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dalam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waktu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kurang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dari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seminggu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,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dibandungkan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CPU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cepat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mungkin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membutuhkan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waktu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berminggu-minggu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atau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bahkan</a:t>
            </a:r>
            <a:r>
              <a:rPr lang="en-US" dirty="0">
                <a:solidFill>
                  <a:srgbClr val="3B3838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B3838"/>
                </a:solidFill>
                <a:latin typeface="+mj-lt"/>
              </a:rPr>
              <a:t>berbulan-bulan</a:t>
            </a:r>
            <a:r>
              <a:rPr lang="id-ID" dirty="0">
                <a:solidFill>
                  <a:srgbClr val="3B3838"/>
                </a:solidFill>
                <a:latin typeface="+mj-lt"/>
              </a:rPr>
              <a:t>.</a:t>
            </a:r>
            <a:endParaRPr lang="en-US" dirty="0">
              <a:solidFill>
                <a:srgbClr val="3B3838"/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21A1FA-1259-443C-B121-D905A6208C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3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2513" y="2947988"/>
            <a:ext cx="6183312" cy="1316037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D" dirty="0" err="1"/>
              <a:t>Pilihan</a:t>
            </a:r>
            <a:r>
              <a:rPr lang="en-ID" dirty="0"/>
              <a:t> </a:t>
            </a:r>
            <a:r>
              <a:rPr lang="en-ID" dirty="0" err="1"/>
              <a:t>pada</a:t>
            </a:r>
            <a:r>
              <a:rPr lang="en-ID" dirty="0"/>
              <a:t> Deep Net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317750" y="2535238"/>
            <a:ext cx="6188075" cy="300037"/>
          </a:xfrm>
        </p:spPr>
        <p:txBody>
          <a:bodyPr rtlCol="0">
            <a:normAutofit fontScale="850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id-ID" dirty="0"/>
              <a:t>Bagian </a:t>
            </a:r>
            <a:r>
              <a:rPr lang="en-GB" dirty="0"/>
              <a:t>3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D11542F-DE5E-4E16-A7BF-712B39FBB095}" type="datetime1">
              <a:rPr lang="id-ID"/>
              <a:pPr>
                <a:defRPr/>
              </a:pPr>
              <a:t>05/08/19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Fundamental </a:t>
            </a:r>
            <a:r>
              <a:rPr lang="en-US" dirty="0" err="1"/>
              <a:t>pada</a:t>
            </a:r>
            <a:r>
              <a:rPr lang="en-US" dirty="0"/>
              <a:t> Deep Learning – </a:t>
            </a:r>
            <a:r>
              <a:rPr lang="en-US" dirty="0" err="1"/>
              <a:t>Pillihan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Deep Net</a:t>
            </a:r>
            <a:endParaRPr lang="id-ID" dirty="0"/>
          </a:p>
        </p:txBody>
      </p:sp>
      <p:sp>
        <p:nvSpPr>
          <p:cNvPr id="4403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EF42917-E02F-4916-BC39-4E4345DB6E55}" type="slidenum">
              <a:rPr lang="id-ID"/>
              <a:pPr/>
              <a:t>28</a:t>
            </a:fld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6E0599-ECCD-4EFC-8B62-94381B18CB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31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/>
          <a:lstStyle/>
          <a:p>
            <a:pPr eaLnBrk="1" hangingPunct="1"/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deep net</a:t>
            </a:r>
          </a:p>
        </p:txBody>
      </p:sp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DFBBC74-4B99-4212-A7D9-0CF121B94CA0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Fundamental </a:t>
            </a:r>
            <a:r>
              <a:rPr lang="en-US" dirty="0" err="1"/>
              <a:t>pada</a:t>
            </a:r>
            <a:r>
              <a:rPr lang="en-US" dirty="0"/>
              <a:t> Deep Learning – </a:t>
            </a:r>
            <a:r>
              <a:rPr lang="en-US" dirty="0" err="1"/>
              <a:t>Pillihan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Deep Net</a:t>
            </a:r>
            <a:endParaRPr lang="id-ID" dirty="0"/>
          </a:p>
        </p:txBody>
      </p:sp>
      <p:sp>
        <p:nvSpPr>
          <p:cNvPr id="4608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C8D3CB7-D091-43B3-962C-68452A1D5D7D}" type="slidenum">
              <a:rPr lang="id-ID"/>
              <a:pPr/>
              <a:t>29</a:t>
            </a:fld>
            <a:endParaRPr lang="id-ID"/>
          </a:p>
        </p:txBody>
      </p:sp>
      <p:pic>
        <p:nvPicPr>
          <p:cNvPr id="46088" name="Picture 8"/>
          <p:cNvPicPr>
            <a:picLocks noChangeAspect="1" noChangeArrowheads="1"/>
          </p:cNvPicPr>
          <p:nvPr/>
        </p:nvPicPr>
        <p:blipFill>
          <a:blip r:embed="rId3"/>
          <a:srcRect l="39202" t="36174" r="39165" b="28977"/>
          <a:stretch>
            <a:fillRect/>
          </a:stretch>
        </p:blipFill>
        <p:spPr bwMode="auto">
          <a:xfrm>
            <a:off x="3349028" y="4026334"/>
            <a:ext cx="2757857" cy="2497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14298" y="1500642"/>
            <a:ext cx="8899070" cy="2532515"/>
          </a:xfrm>
          <a:prstGeom prst="rect">
            <a:avLst/>
          </a:prstGeom>
        </p:spPr>
        <p:txBody>
          <a:bodyPr/>
          <a:lstStyle/>
          <a:p>
            <a:pPr marL="522288" indent="-522288" algn="just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Jika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akan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memulai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proyek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Deep Learning,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hal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pertama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yang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perlu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diperhatikan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adalah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harus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memilih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jenis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Nets yang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tepat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untuk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digunakan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.</a:t>
            </a:r>
          </a:p>
          <a:p>
            <a:pPr marL="522288" indent="-522288" algn="just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400" dirty="0" err="1">
                <a:solidFill>
                  <a:srgbClr val="3B3838"/>
                </a:solidFill>
              </a:rPr>
              <a:t>Pertama</a:t>
            </a:r>
            <a:r>
              <a:rPr lang="en-US" sz="2400" dirty="0">
                <a:solidFill>
                  <a:srgbClr val="3B3838"/>
                </a:solidFill>
              </a:rPr>
              <a:t>-tama yang </a:t>
            </a:r>
            <a:r>
              <a:rPr lang="en-US" sz="2400" dirty="0" err="1">
                <a:solidFill>
                  <a:srgbClr val="3B3838"/>
                </a:solidFill>
              </a:rPr>
              <a:t>harus</a:t>
            </a:r>
            <a:r>
              <a:rPr lang="en-US" sz="2400" dirty="0">
                <a:solidFill>
                  <a:srgbClr val="3B3838"/>
                </a:solidFill>
              </a:rPr>
              <a:t> </a:t>
            </a:r>
            <a:r>
              <a:rPr lang="en-US" sz="2400" dirty="0" err="1">
                <a:solidFill>
                  <a:srgbClr val="3B3838"/>
                </a:solidFill>
              </a:rPr>
              <a:t>diputuskan</a:t>
            </a:r>
            <a:r>
              <a:rPr lang="en-US" sz="2400" dirty="0">
                <a:solidFill>
                  <a:srgbClr val="3B3838"/>
                </a:solidFill>
              </a:rPr>
              <a:t> </a:t>
            </a:r>
            <a:r>
              <a:rPr lang="en-US" sz="2400" dirty="0" err="1">
                <a:solidFill>
                  <a:srgbClr val="3B3838"/>
                </a:solidFill>
              </a:rPr>
              <a:t>adalah</a:t>
            </a:r>
            <a:r>
              <a:rPr lang="en-US" sz="2400" dirty="0">
                <a:solidFill>
                  <a:srgbClr val="3B3838"/>
                </a:solidFill>
              </a:rPr>
              <a:t> </a:t>
            </a:r>
            <a:r>
              <a:rPr lang="en-US" sz="2400" dirty="0" err="1">
                <a:solidFill>
                  <a:srgbClr val="3B3838"/>
                </a:solidFill>
              </a:rPr>
              <a:t>apakah</a:t>
            </a:r>
            <a:r>
              <a:rPr lang="en-US" sz="2400" dirty="0">
                <a:solidFill>
                  <a:srgbClr val="3B3838"/>
                </a:solidFill>
              </a:rPr>
              <a:t> </a:t>
            </a:r>
            <a:r>
              <a:rPr lang="en-US" sz="2400" dirty="0" err="1">
                <a:solidFill>
                  <a:srgbClr val="3B3838"/>
                </a:solidFill>
              </a:rPr>
              <a:t>akan</a:t>
            </a:r>
            <a:r>
              <a:rPr lang="en-US" sz="2400" dirty="0">
                <a:solidFill>
                  <a:srgbClr val="3B3838"/>
                </a:solidFill>
              </a:rPr>
              <a:t> </a:t>
            </a:r>
            <a:r>
              <a:rPr lang="en-US" sz="2400" dirty="0" err="1">
                <a:solidFill>
                  <a:srgbClr val="3B3838"/>
                </a:solidFill>
              </a:rPr>
              <a:t>membangun</a:t>
            </a:r>
            <a:r>
              <a:rPr lang="en-US" sz="2400" dirty="0">
                <a:solidFill>
                  <a:srgbClr val="3B3838"/>
                </a:solidFill>
              </a:rPr>
              <a:t> </a:t>
            </a:r>
            <a:r>
              <a:rPr lang="en-US" sz="2400" dirty="0" err="1">
                <a:solidFill>
                  <a:srgbClr val="3B3838"/>
                </a:solidFill>
              </a:rPr>
              <a:t>sebuah</a:t>
            </a:r>
            <a:r>
              <a:rPr lang="en-US" sz="2400" dirty="0">
                <a:solidFill>
                  <a:srgbClr val="3B3838"/>
                </a:solidFill>
              </a:rPr>
              <a:t> classifier </a:t>
            </a:r>
            <a:r>
              <a:rPr lang="en-US" sz="2400" dirty="0" err="1">
                <a:solidFill>
                  <a:srgbClr val="3B3838"/>
                </a:solidFill>
              </a:rPr>
              <a:t>atau</a:t>
            </a:r>
            <a:r>
              <a:rPr lang="en-US" sz="2400" dirty="0">
                <a:solidFill>
                  <a:srgbClr val="3B3838"/>
                </a:solidFill>
              </a:rPr>
              <a:t> </a:t>
            </a:r>
            <a:r>
              <a:rPr lang="en-US" sz="2400" dirty="0" err="1">
                <a:solidFill>
                  <a:srgbClr val="3B3838"/>
                </a:solidFill>
              </a:rPr>
              <a:t>apakah</a:t>
            </a:r>
            <a:r>
              <a:rPr lang="en-US" sz="2400" dirty="0">
                <a:solidFill>
                  <a:srgbClr val="3B3838"/>
                </a:solidFill>
              </a:rPr>
              <a:t> </a:t>
            </a:r>
            <a:r>
              <a:rPr lang="en-US" sz="2400" dirty="0" err="1">
                <a:solidFill>
                  <a:srgbClr val="3B3838"/>
                </a:solidFill>
              </a:rPr>
              <a:t>akan</a:t>
            </a:r>
            <a:r>
              <a:rPr lang="en-US" sz="2400" dirty="0">
                <a:solidFill>
                  <a:srgbClr val="3B3838"/>
                </a:solidFill>
              </a:rPr>
              <a:t> </a:t>
            </a:r>
            <a:r>
              <a:rPr lang="en-US" sz="2400" dirty="0" err="1">
                <a:solidFill>
                  <a:srgbClr val="3B3838"/>
                </a:solidFill>
              </a:rPr>
              <a:t>mencoba</a:t>
            </a:r>
            <a:r>
              <a:rPr lang="en-US" sz="2400" dirty="0">
                <a:solidFill>
                  <a:srgbClr val="3B3838"/>
                </a:solidFill>
              </a:rPr>
              <a:t> </a:t>
            </a:r>
            <a:r>
              <a:rPr lang="en-US" sz="2400" dirty="0" err="1">
                <a:solidFill>
                  <a:srgbClr val="3B3838"/>
                </a:solidFill>
              </a:rPr>
              <a:t>menemukan</a:t>
            </a:r>
            <a:r>
              <a:rPr lang="en-US" sz="2400" dirty="0">
                <a:solidFill>
                  <a:srgbClr val="3B3838"/>
                </a:solidFill>
              </a:rPr>
              <a:t> </a:t>
            </a:r>
            <a:r>
              <a:rPr lang="en-US" sz="2400" dirty="0" err="1">
                <a:solidFill>
                  <a:srgbClr val="3B3838"/>
                </a:solidFill>
              </a:rPr>
              <a:t>pola</a:t>
            </a:r>
            <a:r>
              <a:rPr lang="en-US" sz="2400" dirty="0">
                <a:solidFill>
                  <a:srgbClr val="3B3838"/>
                </a:solidFill>
              </a:rPr>
              <a:t> (pattern) </a:t>
            </a:r>
            <a:r>
              <a:rPr lang="en-US" sz="2400" dirty="0" err="1">
                <a:solidFill>
                  <a:srgbClr val="3B3838"/>
                </a:solidFill>
              </a:rPr>
              <a:t>dalam</a:t>
            </a:r>
            <a:r>
              <a:rPr lang="en-US" sz="2400" dirty="0">
                <a:solidFill>
                  <a:srgbClr val="3B3838"/>
                </a:solidFill>
              </a:rPr>
              <a:t> data.</a:t>
            </a:r>
            <a:endParaRPr lang="id-ID" sz="2400" dirty="0">
              <a:solidFill>
                <a:srgbClr val="3B3838"/>
              </a:solidFill>
            </a:endParaRPr>
          </a:p>
          <a:p>
            <a:pPr algn="just" eaLnBrk="1" hangingPunct="1">
              <a:spcBef>
                <a:spcPts val="1000"/>
              </a:spcBef>
              <a:defRPr/>
            </a:pPr>
            <a:endParaRPr lang="id-ID" sz="2400" dirty="0">
              <a:solidFill>
                <a:srgbClr val="3B3838"/>
              </a:solidFill>
              <a:latin typeface="+mn-lt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628236-62A7-4A04-872E-9289F4E270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85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Pendahuluan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err="1"/>
              <a:t>Bagian</a:t>
            </a:r>
            <a:r>
              <a:rPr lang="en-GB" dirty="0"/>
              <a:t> 1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34DA0-B417-4CB6-A67B-2AD4E5B7DFF6}" type="datetime1">
              <a:rPr lang="id-ID" smtClean="0"/>
              <a:t>05/08/19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Classification: K-Nearest Neighbor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3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C50A75-7F8D-4D23-BBAD-7F5F067802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54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/>
          <a:lstStyle/>
          <a:p>
            <a:pPr eaLnBrk="1" hangingPunct="1"/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deep net</a:t>
            </a:r>
          </a:p>
        </p:txBody>
      </p:sp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DFBBC74-4B99-4212-A7D9-0CF121B94CA0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Fundamental </a:t>
            </a:r>
            <a:r>
              <a:rPr lang="en-US" dirty="0" err="1"/>
              <a:t>pada</a:t>
            </a:r>
            <a:r>
              <a:rPr lang="en-US" dirty="0"/>
              <a:t> Deep Learning – </a:t>
            </a:r>
            <a:r>
              <a:rPr lang="en-US" dirty="0" err="1"/>
              <a:t>Pillihan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Deep Net</a:t>
            </a:r>
            <a:endParaRPr lang="id-ID" dirty="0"/>
          </a:p>
        </p:txBody>
      </p:sp>
      <p:sp>
        <p:nvSpPr>
          <p:cNvPr id="4608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C8D3CB7-D091-43B3-962C-68452A1D5D7D}" type="slidenum">
              <a:rPr lang="id-ID"/>
              <a:pPr/>
              <a:t>30</a:t>
            </a:fld>
            <a:endParaRPr lang="id-ID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/>
          <a:srcRect l="31365" t="35880" r="36229" b="33565"/>
          <a:stretch>
            <a:fillRect/>
          </a:stretch>
        </p:blipFill>
        <p:spPr bwMode="auto">
          <a:xfrm>
            <a:off x="785586" y="2497870"/>
            <a:ext cx="7182758" cy="3807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14298" y="1500643"/>
            <a:ext cx="8899070" cy="964972"/>
          </a:xfrm>
          <a:prstGeom prst="rect">
            <a:avLst/>
          </a:prstGeom>
        </p:spPr>
        <p:txBody>
          <a:bodyPr/>
          <a:lstStyle/>
          <a:p>
            <a:pPr algn="just" eaLnBrk="1" hangingPunct="1">
              <a:spcBef>
                <a:spcPts val="1000"/>
              </a:spcBef>
              <a:defRPr/>
            </a:pP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Melakukan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ekstrak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pada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data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tidak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berlabel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(unlabelled)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dengan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menggunakan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pendekatan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unsupervised. </a:t>
            </a:r>
            <a:endParaRPr lang="id-ID" sz="2400" dirty="0">
              <a:solidFill>
                <a:srgbClr val="3B3838"/>
              </a:solidFill>
            </a:endParaRPr>
          </a:p>
          <a:p>
            <a:pPr algn="just" eaLnBrk="1" hangingPunct="1">
              <a:spcBef>
                <a:spcPts val="1000"/>
              </a:spcBef>
              <a:defRPr/>
            </a:pPr>
            <a:endParaRPr lang="id-ID" sz="2400" dirty="0">
              <a:solidFill>
                <a:srgbClr val="3B3838"/>
              </a:solidFill>
              <a:latin typeface="+mn-lt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CECE8-3677-4B73-97FF-ED154D9C01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75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/>
          <a:lstStyle/>
          <a:p>
            <a:pPr eaLnBrk="1" hangingPunct="1"/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deep net</a:t>
            </a:r>
          </a:p>
        </p:txBody>
      </p:sp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DFBBC74-4B99-4212-A7D9-0CF121B94CA0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Fundamental </a:t>
            </a:r>
            <a:r>
              <a:rPr lang="en-US" dirty="0" err="1"/>
              <a:t>pada</a:t>
            </a:r>
            <a:r>
              <a:rPr lang="en-US" dirty="0"/>
              <a:t> Deep Learning – </a:t>
            </a:r>
            <a:r>
              <a:rPr lang="en-US" dirty="0" err="1"/>
              <a:t>Pillihan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Deep Net</a:t>
            </a:r>
            <a:endParaRPr lang="id-ID" dirty="0"/>
          </a:p>
        </p:txBody>
      </p:sp>
      <p:sp>
        <p:nvSpPr>
          <p:cNvPr id="4608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C8D3CB7-D091-43B3-962C-68452A1D5D7D}" type="slidenum">
              <a:rPr lang="id-ID"/>
              <a:pPr/>
              <a:t>31</a:t>
            </a:fld>
            <a:endParaRPr lang="id-ID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4298" y="1500643"/>
            <a:ext cx="8899070" cy="964972"/>
          </a:xfrm>
          <a:prstGeom prst="rect">
            <a:avLst/>
          </a:prstGeom>
        </p:spPr>
        <p:txBody>
          <a:bodyPr/>
          <a:lstStyle/>
          <a:p>
            <a:pPr algn="just" eaLnBrk="1" hangingPunct="1">
              <a:spcBef>
                <a:spcPts val="1000"/>
              </a:spcBef>
              <a:defRPr/>
            </a:pP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Melakukan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ekstrak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pada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data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berlabel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(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labelled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)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dengan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menggunakan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pendekatan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supervised. </a:t>
            </a:r>
            <a:endParaRPr lang="id-ID" sz="2400" dirty="0">
              <a:solidFill>
                <a:srgbClr val="3B3838"/>
              </a:solidFill>
            </a:endParaRPr>
          </a:p>
          <a:p>
            <a:pPr algn="just" eaLnBrk="1" hangingPunct="1">
              <a:spcBef>
                <a:spcPts val="1000"/>
              </a:spcBef>
              <a:defRPr/>
            </a:pPr>
            <a:endParaRPr lang="id-ID" sz="2400" dirty="0">
              <a:solidFill>
                <a:srgbClr val="3B3838"/>
              </a:solidFill>
              <a:latin typeface="+mn-lt"/>
              <a:cs typeface="+mn-cs"/>
            </a:endParaRP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/>
          <a:srcRect l="42557" t="39815" r="42476" b="31944"/>
          <a:stretch>
            <a:fillRect/>
          </a:stretch>
        </p:blipFill>
        <p:spPr bwMode="auto">
          <a:xfrm>
            <a:off x="1642533" y="2472265"/>
            <a:ext cx="3843867" cy="4077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31213D-A08D-43CE-B8A0-67D3E7B278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85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/>
          <a:lstStyle/>
          <a:p>
            <a:pPr eaLnBrk="1" hangingPunct="1"/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deep net</a:t>
            </a:r>
          </a:p>
        </p:txBody>
      </p:sp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DFBBC74-4B99-4212-A7D9-0CF121B94CA0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Fundamental </a:t>
            </a:r>
            <a:r>
              <a:rPr lang="en-US" dirty="0" err="1"/>
              <a:t>pada</a:t>
            </a:r>
            <a:r>
              <a:rPr lang="en-US" dirty="0"/>
              <a:t> Deep Learning – </a:t>
            </a:r>
            <a:r>
              <a:rPr lang="en-US" dirty="0" err="1"/>
              <a:t>Pillihan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Deep Net</a:t>
            </a:r>
            <a:endParaRPr lang="id-ID" dirty="0"/>
          </a:p>
        </p:txBody>
      </p:sp>
      <p:sp>
        <p:nvSpPr>
          <p:cNvPr id="5427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D65D7AF-B336-4717-9DA2-D7B46F629311}" type="slidenum">
              <a:rPr lang="id-ID"/>
              <a:pPr/>
              <a:t>32</a:t>
            </a:fld>
            <a:endParaRPr lang="id-ID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7969" y="1614934"/>
            <a:ext cx="8948057" cy="2532516"/>
          </a:xfrm>
          <a:prstGeom prst="rect">
            <a:avLst/>
          </a:prstGeom>
        </p:spPr>
        <p:txBody>
          <a:bodyPr/>
          <a:lstStyle/>
          <a:p>
            <a:pPr marL="228600" indent="-228600" algn="just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Pada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plikasi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pemrosesan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teks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(text processing)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seperti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analisis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sentimen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,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penguraian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,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dan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pengenal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entitas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(named entity recognition)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dapat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digunakan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Recurrent Net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atau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Recursive Neural Tensor Network (RNTN).</a:t>
            </a:r>
          </a:p>
          <a:p>
            <a:pPr marL="228600" indent="-228600" algn="just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id-ID" sz="2400" dirty="0">
                <a:solidFill>
                  <a:srgbClr val="3B3838"/>
                </a:solidFill>
                <a:latin typeface="+mn-lt"/>
                <a:cs typeface="+mn-cs"/>
              </a:rPr>
              <a:t>Untuk model bahasa apa pun yang beroperasi pada level karakter, gunakan </a:t>
            </a:r>
            <a:r>
              <a:rPr lang="en-US" sz="2400" dirty="0">
                <a:solidFill>
                  <a:srgbClr val="3B38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 Net</a:t>
            </a:r>
            <a:r>
              <a:rPr lang="id-ID" sz="2400" dirty="0">
                <a:solidFill>
                  <a:srgbClr val="3B3838"/>
                </a:solidFill>
                <a:latin typeface="+mn-lt"/>
                <a:cs typeface="+mn-cs"/>
              </a:rPr>
              <a:t>.</a:t>
            </a:r>
          </a:p>
        </p:txBody>
      </p:sp>
      <p:pic>
        <p:nvPicPr>
          <p:cNvPr id="54279" name="Picture 7"/>
          <p:cNvPicPr>
            <a:picLocks noChangeAspect="1" noChangeArrowheads="1"/>
          </p:cNvPicPr>
          <p:nvPr/>
        </p:nvPicPr>
        <p:blipFill>
          <a:blip r:embed="rId3"/>
          <a:srcRect l="32146" t="35417" r="32064" b="32407"/>
          <a:stretch>
            <a:fillRect/>
          </a:stretch>
        </p:blipFill>
        <p:spPr bwMode="auto">
          <a:xfrm>
            <a:off x="2844800" y="4270341"/>
            <a:ext cx="4080934" cy="2062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7D0860-23B3-4AF2-A845-8A23F84DBB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2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/>
          <a:lstStyle/>
          <a:p>
            <a:pPr eaLnBrk="1" hangingPunct="1"/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deep net</a:t>
            </a:r>
          </a:p>
        </p:txBody>
      </p:sp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DFBBC74-4B99-4212-A7D9-0CF121B94CA0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Fundamental </a:t>
            </a:r>
            <a:r>
              <a:rPr lang="en-US" dirty="0" err="1"/>
              <a:t>pada</a:t>
            </a:r>
            <a:r>
              <a:rPr lang="en-US" dirty="0"/>
              <a:t> Deep Learning – </a:t>
            </a:r>
            <a:r>
              <a:rPr lang="en-US" dirty="0" err="1"/>
              <a:t>Pillihan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Deep Net</a:t>
            </a:r>
            <a:endParaRPr lang="id-ID" dirty="0"/>
          </a:p>
        </p:txBody>
      </p:sp>
      <p:sp>
        <p:nvSpPr>
          <p:cNvPr id="5632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A29D67B-E603-45ED-A33B-D52A6FC7D9A5}" type="slidenum">
              <a:rPr lang="id-ID"/>
              <a:pPr/>
              <a:t>33</a:t>
            </a:fld>
            <a:endParaRPr lang="id-ID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30632" y="1533299"/>
            <a:ext cx="8899071" cy="883330"/>
          </a:xfrm>
          <a:prstGeom prst="rect">
            <a:avLst/>
          </a:prstGeom>
        </p:spPr>
        <p:txBody>
          <a:bodyPr/>
          <a:lstStyle/>
          <a:p>
            <a:pPr algn="just" eaLnBrk="1" hangingPunct="1">
              <a:spcBef>
                <a:spcPts val="1000"/>
              </a:spcBef>
              <a:defRPr/>
            </a:pP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Untuk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pengenalan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gambar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(image recognition),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gunakan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Deep Belief Network (DBN)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atau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400" dirty="0" err="1">
                <a:solidFill>
                  <a:srgbClr val="3B3838"/>
                </a:solidFill>
                <a:latin typeface="+mn-lt"/>
                <a:cs typeface="+mn-cs"/>
              </a:rPr>
              <a:t>Convolutional</a:t>
            </a:r>
            <a:r>
              <a:rPr lang="en-US" sz="2400" dirty="0">
                <a:solidFill>
                  <a:srgbClr val="3B3838"/>
                </a:solidFill>
                <a:latin typeface="+mn-lt"/>
                <a:cs typeface="+mn-cs"/>
              </a:rPr>
              <a:t> Net.</a:t>
            </a:r>
            <a:endParaRPr lang="id-ID" sz="2400" dirty="0">
              <a:solidFill>
                <a:srgbClr val="3B3838"/>
              </a:solidFill>
              <a:latin typeface="+mn-lt"/>
              <a:cs typeface="+mn-cs"/>
            </a:endParaRPr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3"/>
          <a:srcRect l="32666" t="34722" r="32455" b="31637"/>
          <a:stretch>
            <a:fillRect/>
          </a:stretch>
        </p:blipFill>
        <p:spPr bwMode="auto">
          <a:xfrm>
            <a:off x="1049867" y="2658532"/>
            <a:ext cx="6366933" cy="345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56112A-3789-4E97-A8D5-3F9DFB6104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7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/>
          <a:lstStyle/>
          <a:p>
            <a:pPr eaLnBrk="1" hangingPunct="1"/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deep net</a:t>
            </a:r>
          </a:p>
        </p:txBody>
      </p:sp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DFBBC74-4B99-4212-A7D9-0CF121B94CA0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Fundamental </a:t>
            </a:r>
            <a:r>
              <a:rPr lang="en-US" dirty="0" err="1"/>
              <a:t>pada</a:t>
            </a:r>
            <a:r>
              <a:rPr lang="en-US" dirty="0"/>
              <a:t> Deep Learning – </a:t>
            </a:r>
            <a:r>
              <a:rPr lang="en-US" dirty="0" err="1"/>
              <a:t>Pillihan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Deep Net</a:t>
            </a:r>
            <a:endParaRPr lang="id-ID" dirty="0"/>
          </a:p>
        </p:txBody>
      </p:sp>
      <p:sp>
        <p:nvSpPr>
          <p:cNvPr id="5632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A29D67B-E603-45ED-A33B-D52A6FC7D9A5}" type="slidenum">
              <a:rPr lang="id-ID"/>
              <a:pPr/>
              <a:t>34</a:t>
            </a:fld>
            <a:endParaRPr lang="id-ID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30632" y="1533299"/>
            <a:ext cx="8899071" cy="883330"/>
          </a:xfrm>
          <a:prstGeom prst="rect">
            <a:avLst/>
          </a:prstGeom>
        </p:spPr>
        <p:txBody>
          <a:bodyPr/>
          <a:lstStyle/>
          <a:p>
            <a:pPr algn="just" eaLnBrk="1" hangingPunct="1">
              <a:spcBef>
                <a:spcPts val="1000"/>
              </a:spcBef>
              <a:defRPr/>
            </a:pPr>
            <a:r>
              <a:rPr lang="en-US" sz="2400" dirty="0" err="1">
                <a:solidFill>
                  <a:srgbClr val="3B3838"/>
                </a:solidFill>
              </a:rPr>
              <a:t>Untuk</a:t>
            </a:r>
            <a:r>
              <a:rPr lang="en-US" sz="2400" dirty="0">
                <a:solidFill>
                  <a:srgbClr val="3B3838"/>
                </a:solidFill>
              </a:rPr>
              <a:t> </a:t>
            </a:r>
            <a:r>
              <a:rPr lang="en-US" sz="2400" dirty="0" err="1">
                <a:solidFill>
                  <a:srgbClr val="3B3838"/>
                </a:solidFill>
              </a:rPr>
              <a:t>pengenalan</a:t>
            </a:r>
            <a:r>
              <a:rPr lang="en-US" sz="2400" dirty="0">
                <a:solidFill>
                  <a:srgbClr val="3B3838"/>
                </a:solidFill>
              </a:rPr>
              <a:t> </a:t>
            </a:r>
            <a:r>
              <a:rPr lang="en-US" sz="2400" dirty="0" err="1">
                <a:solidFill>
                  <a:srgbClr val="3B3838"/>
                </a:solidFill>
              </a:rPr>
              <a:t>objek</a:t>
            </a:r>
            <a:r>
              <a:rPr lang="en-US" sz="2400" dirty="0">
                <a:solidFill>
                  <a:srgbClr val="3B3838"/>
                </a:solidFill>
              </a:rPr>
              <a:t> (Object Recognition), </a:t>
            </a:r>
            <a:r>
              <a:rPr lang="en-US" sz="2400" dirty="0" err="1">
                <a:solidFill>
                  <a:srgbClr val="3B3838"/>
                </a:solidFill>
              </a:rPr>
              <a:t>gunakan</a:t>
            </a:r>
            <a:r>
              <a:rPr lang="en-US" sz="2400" dirty="0">
                <a:solidFill>
                  <a:srgbClr val="3B3838"/>
                </a:solidFill>
              </a:rPr>
              <a:t> </a:t>
            </a:r>
            <a:r>
              <a:rPr lang="en-US" sz="2400" dirty="0" err="1">
                <a:solidFill>
                  <a:srgbClr val="3B3838"/>
                </a:solidFill>
              </a:rPr>
              <a:t>Convolutional</a:t>
            </a:r>
            <a:r>
              <a:rPr lang="en-US" sz="2400" dirty="0">
                <a:solidFill>
                  <a:srgbClr val="3B3838"/>
                </a:solidFill>
              </a:rPr>
              <a:t> Net </a:t>
            </a:r>
            <a:r>
              <a:rPr lang="en-US" sz="2400" dirty="0" err="1">
                <a:solidFill>
                  <a:srgbClr val="3B3838"/>
                </a:solidFill>
              </a:rPr>
              <a:t>atau</a:t>
            </a:r>
            <a:r>
              <a:rPr lang="en-US" sz="2400" dirty="0">
                <a:solidFill>
                  <a:srgbClr val="3B3838"/>
                </a:solidFill>
              </a:rPr>
              <a:t> RNTN.</a:t>
            </a:r>
            <a:endParaRPr lang="id-ID" sz="2400" dirty="0">
              <a:solidFill>
                <a:srgbClr val="3B3838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36814" y="2531534"/>
            <a:ext cx="6694715" cy="3498606"/>
            <a:chOff x="636814" y="2531534"/>
            <a:chExt cx="6694715" cy="3498606"/>
          </a:xfrm>
        </p:grpSpPr>
        <p:pic>
          <p:nvPicPr>
            <p:cNvPr id="82946" name="Picture 2"/>
            <p:cNvPicPr>
              <a:picLocks noChangeAspect="1" noChangeArrowheads="1"/>
            </p:cNvPicPr>
            <p:nvPr/>
          </p:nvPicPr>
          <p:blipFill>
            <a:blip r:embed="rId3"/>
            <a:srcRect l="30324" t="35185" r="32064" b="28472"/>
            <a:stretch>
              <a:fillRect/>
            </a:stretch>
          </p:blipFill>
          <p:spPr bwMode="auto">
            <a:xfrm>
              <a:off x="891420" y="2531534"/>
              <a:ext cx="6440109" cy="34986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Rectangle 8"/>
            <p:cNvSpPr/>
            <p:nvPr/>
          </p:nvSpPr>
          <p:spPr>
            <a:xfrm>
              <a:off x="636814" y="5551714"/>
              <a:ext cx="1502229" cy="440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6434208-FD99-4E01-868B-667E6F095E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17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/>
          <a:lstStyle/>
          <a:p>
            <a:pPr eaLnBrk="1" hangingPunct="1"/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deep net</a:t>
            </a:r>
          </a:p>
        </p:txBody>
      </p:sp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DFBBC74-4B99-4212-A7D9-0CF121B94CA0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Fundamental </a:t>
            </a:r>
            <a:r>
              <a:rPr lang="en-US" dirty="0" err="1"/>
              <a:t>pada</a:t>
            </a:r>
            <a:r>
              <a:rPr lang="en-US" dirty="0"/>
              <a:t> Deep Learning – </a:t>
            </a:r>
            <a:r>
              <a:rPr lang="en-US" dirty="0" err="1"/>
              <a:t>Pillihan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Deep Net</a:t>
            </a:r>
            <a:endParaRPr lang="id-ID" dirty="0"/>
          </a:p>
        </p:txBody>
      </p:sp>
      <p:sp>
        <p:nvSpPr>
          <p:cNvPr id="5632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A29D67B-E603-45ED-A33B-D52A6FC7D9A5}" type="slidenum">
              <a:rPr lang="id-ID"/>
              <a:pPr/>
              <a:t>35</a:t>
            </a:fld>
            <a:endParaRPr lang="id-ID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30632" y="1533299"/>
            <a:ext cx="8899071" cy="883330"/>
          </a:xfrm>
          <a:prstGeom prst="rect">
            <a:avLst/>
          </a:prstGeom>
        </p:spPr>
        <p:txBody>
          <a:bodyPr/>
          <a:lstStyle/>
          <a:p>
            <a:pPr algn="just" eaLnBrk="1" hangingPunct="1">
              <a:spcBef>
                <a:spcPts val="1000"/>
              </a:spcBef>
              <a:defRPr/>
            </a:pPr>
            <a:r>
              <a:rPr lang="en-US" sz="2400" dirty="0" err="1">
                <a:solidFill>
                  <a:srgbClr val="3B3838"/>
                </a:solidFill>
              </a:rPr>
              <a:t>Untuk</a:t>
            </a:r>
            <a:r>
              <a:rPr lang="en-US" sz="2400" dirty="0">
                <a:solidFill>
                  <a:srgbClr val="3B3838"/>
                </a:solidFill>
              </a:rPr>
              <a:t> </a:t>
            </a:r>
            <a:r>
              <a:rPr lang="en-US" sz="2400" dirty="0" err="1">
                <a:solidFill>
                  <a:srgbClr val="3B3838"/>
                </a:solidFill>
              </a:rPr>
              <a:t>pengenalan</a:t>
            </a:r>
            <a:r>
              <a:rPr lang="en-US" sz="2400" dirty="0">
                <a:solidFill>
                  <a:srgbClr val="3B3838"/>
                </a:solidFill>
              </a:rPr>
              <a:t> </a:t>
            </a:r>
            <a:r>
              <a:rPr lang="en-US" sz="2400" dirty="0" err="1">
                <a:solidFill>
                  <a:srgbClr val="3B3838"/>
                </a:solidFill>
              </a:rPr>
              <a:t>Suara</a:t>
            </a:r>
            <a:r>
              <a:rPr lang="en-US" sz="2400" dirty="0">
                <a:solidFill>
                  <a:srgbClr val="3B3838"/>
                </a:solidFill>
              </a:rPr>
              <a:t> (Voice Recognition), </a:t>
            </a:r>
            <a:r>
              <a:rPr lang="en-US" sz="2400" dirty="0" err="1">
                <a:solidFill>
                  <a:srgbClr val="3B3838"/>
                </a:solidFill>
              </a:rPr>
              <a:t>gunakan</a:t>
            </a:r>
            <a:r>
              <a:rPr lang="en-US" sz="2400" dirty="0">
                <a:solidFill>
                  <a:srgbClr val="3B3838"/>
                </a:solidFill>
              </a:rPr>
              <a:t> Recurrent Net.</a:t>
            </a:r>
            <a:endParaRPr lang="id-ID" sz="2400" dirty="0">
              <a:solidFill>
                <a:srgbClr val="3B3838"/>
              </a:solidFill>
            </a:endParaRP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/>
          <a:srcRect l="32406" t="35648" r="32194" b="32407"/>
          <a:stretch>
            <a:fillRect/>
          </a:stretch>
        </p:blipFill>
        <p:spPr bwMode="auto">
          <a:xfrm>
            <a:off x="1228876" y="2697066"/>
            <a:ext cx="6233280" cy="3162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61A710-CA0B-42F1-95C5-37A3443DDD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65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/>
          <a:lstStyle/>
          <a:p>
            <a:pPr eaLnBrk="1" hangingPunct="1"/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deep net</a:t>
            </a:r>
          </a:p>
        </p:txBody>
      </p:sp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DFBBC74-4B99-4212-A7D9-0CF121B94CA0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Fundamental </a:t>
            </a:r>
            <a:r>
              <a:rPr lang="en-US" dirty="0" err="1"/>
              <a:t>pada</a:t>
            </a:r>
            <a:r>
              <a:rPr lang="en-US" dirty="0"/>
              <a:t> Deep Learning – </a:t>
            </a:r>
            <a:r>
              <a:rPr lang="en-US" dirty="0" err="1"/>
              <a:t>Pillihan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Deep Net</a:t>
            </a:r>
            <a:endParaRPr lang="id-ID" dirty="0"/>
          </a:p>
        </p:txBody>
      </p:sp>
      <p:sp>
        <p:nvSpPr>
          <p:cNvPr id="5632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A29D67B-E603-45ED-A33B-D52A6FC7D9A5}" type="slidenum">
              <a:rPr lang="id-ID"/>
              <a:pPr/>
              <a:t>36</a:t>
            </a:fld>
            <a:endParaRPr lang="id-ID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30632" y="1533298"/>
            <a:ext cx="8899071" cy="1013959"/>
          </a:xfrm>
          <a:prstGeom prst="rect">
            <a:avLst/>
          </a:prstGeom>
        </p:spPr>
        <p:txBody>
          <a:bodyPr/>
          <a:lstStyle/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400" dirty="0" err="1">
                <a:solidFill>
                  <a:srgbClr val="3B3838"/>
                </a:solidFill>
              </a:rPr>
              <a:t>Klasifikasi</a:t>
            </a:r>
            <a:r>
              <a:rPr lang="en-US" sz="2400" dirty="0">
                <a:solidFill>
                  <a:srgbClr val="3B3838"/>
                </a:solidFill>
              </a:rPr>
              <a:t> </a:t>
            </a:r>
            <a:r>
              <a:rPr lang="en-US" sz="2400" dirty="0" err="1">
                <a:solidFill>
                  <a:srgbClr val="3B3838"/>
                </a:solidFill>
              </a:rPr>
              <a:t>menggunakan</a:t>
            </a:r>
            <a:r>
              <a:rPr lang="en-US" sz="2400" dirty="0">
                <a:solidFill>
                  <a:srgbClr val="3B3838"/>
                </a:solidFill>
              </a:rPr>
              <a:t> DBN, MLP/RELU</a:t>
            </a: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400" dirty="0" err="1">
                <a:solidFill>
                  <a:srgbClr val="3B3838"/>
                </a:solidFill>
              </a:rPr>
              <a:t>Analisis</a:t>
            </a:r>
            <a:r>
              <a:rPr lang="en-US" sz="2400" dirty="0">
                <a:solidFill>
                  <a:srgbClr val="3B3838"/>
                </a:solidFill>
              </a:rPr>
              <a:t> </a:t>
            </a:r>
            <a:r>
              <a:rPr lang="en-US" sz="2400" dirty="0" err="1">
                <a:solidFill>
                  <a:srgbClr val="3B3838"/>
                </a:solidFill>
              </a:rPr>
              <a:t>berdasarkan</a:t>
            </a:r>
            <a:r>
              <a:rPr lang="en-US" sz="2400" dirty="0">
                <a:solidFill>
                  <a:srgbClr val="3B3838"/>
                </a:solidFill>
              </a:rPr>
              <a:t> </a:t>
            </a:r>
            <a:r>
              <a:rPr lang="en-US" sz="2400" dirty="0" err="1">
                <a:solidFill>
                  <a:srgbClr val="3B3838"/>
                </a:solidFill>
              </a:rPr>
              <a:t>deret</a:t>
            </a:r>
            <a:r>
              <a:rPr lang="en-US" sz="2400" dirty="0">
                <a:solidFill>
                  <a:srgbClr val="3B3838"/>
                </a:solidFill>
              </a:rPr>
              <a:t> </a:t>
            </a:r>
            <a:r>
              <a:rPr lang="en-US" sz="2400" dirty="0" err="1">
                <a:solidFill>
                  <a:srgbClr val="3B3838"/>
                </a:solidFill>
              </a:rPr>
              <a:t>waktu</a:t>
            </a:r>
            <a:r>
              <a:rPr lang="en-US" sz="2400" dirty="0">
                <a:solidFill>
                  <a:srgbClr val="3B3838"/>
                </a:solidFill>
              </a:rPr>
              <a:t> </a:t>
            </a:r>
            <a:r>
              <a:rPr lang="en-US" sz="2400" dirty="0" err="1">
                <a:solidFill>
                  <a:srgbClr val="3B3838"/>
                </a:solidFill>
              </a:rPr>
              <a:t>menggunakan</a:t>
            </a:r>
            <a:r>
              <a:rPr lang="en-US" sz="2400" dirty="0">
                <a:solidFill>
                  <a:srgbClr val="3B3838"/>
                </a:solidFill>
              </a:rPr>
              <a:t> recurrent net</a:t>
            </a:r>
            <a:endParaRPr lang="id-ID" sz="2400" dirty="0">
              <a:solidFill>
                <a:srgbClr val="3B3838"/>
              </a:solidFill>
            </a:endParaRP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/>
          <a:srcRect l="37612" t="36806" r="34407" b="31250"/>
          <a:stretch>
            <a:fillRect/>
          </a:stretch>
        </p:blipFill>
        <p:spPr bwMode="auto">
          <a:xfrm>
            <a:off x="1407267" y="2711504"/>
            <a:ext cx="5875262" cy="3771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6FD0D2-18CB-4E62-A100-4D04EF1CEE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67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/>
          <a:lstStyle/>
          <a:p>
            <a:pPr eaLnBrk="1" hangingPunct="1"/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deep net</a:t>
            </a:r>
          </a:p>
        </p:txBody>
      </p:sp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DFBBC74-4B99-4212-A7D9-0CF121B94CA0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Fundamental </a:t>
            </a:r>
            <a:r>
              <a:rPr lang="en-US" dirty="0" err="1"/>
              <a:t>pada</a:t>
            </a:r>
            <a:r>
              <a:rPr lang="en-US" dirty="0"/>
              <a:t> Deep Learning – </a:t>
            </a:r>
            <a:r>
              <a:rPr lang="en-US" dirty="0" err="1"/>
              <a:t>Pillihan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Deep Net</a:t>
            </a:r>
            <a:endParaRPr lang="id-ID" dirty="0"/>
          </a:p>
        </p:txBody>
      </p:sp>
      <p:sp>
        <p:nvSpPr>
          <p:cNvPr id="5632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A29D67B-E603-45ED-A33B-D52A6FC7D9A5}" type="slidenum">
              <a:rPr lang="id-ID"/>
              <a:pPr/>
              <a:t>37</a:t>
            </a:fld>
            <a:endParaRPr lang="id-ID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30632" y="1533299"/>
            <a:ext cx="8899071" cy="1226230"/>
          </a:xfrm>
          <a:prstGeom prst="rect">
            <a:avLst/>
          </a:prstGeom>
        </p:spPr>
        <p:txBody>
          <a:bodyPr/>
          <a:lstStyle/>
          <a:p>
            <a:pPr algn="just" eaLnBrk="1" hangingPunct="1">
              <a:spcBef>
                <a:spcPts val="1000"/>
              </a:spcBef>
              <a:defRPr/>
            </a:pPr>
            <a:r>
              <a:rPr lang="en-US" sz="2400" dirty="0">
                <a:solidFill>
                  <a:srgbClr val="3B3838"/>
                </a:solidFill>
              </a:rPr>
              <a:t>Deep Nets </a:t>
            </a:r>
            <a:r>
              <a:rPr lang="en-US" sz="2400" dirty="0" err="1">
                <a:solidFill>
                  <a:srgbClr val="3B3838"/>
                </a:solidFill>
              </a:rPr>
              <a:t>sebagai</a:t>
            </a:r>
            <a:r>
              <a:rPr lang="en-US" sz="2400" dirty="0">
                <a:solidFill>
                  <a:srgbClr val="3B3838"/>
                </a:solidFill>
              </a:rPr>
              <a:t> </a:t>
            </a:r>
            <a:r>
              <a:rPr lang="en-US" sz="2400" dirty="0" err="1">
                <a:solidFill>
                  <a:srgbClr val="3B3838"/>
                </a:solidFill>
              </a:rPr>
              <a:t>alat</a:t>
            </a:r>
            <a:r>
              <a:rPr lang="en-US" sz="2400" dirty="0">
                <a:solidFill>
                  <a:srgbClr val="3B3838"/>
                </a:solidFill>
              </a:rPr>
              <a:t> </a:t>
            </a:r>
            <a:r>
              <a:rPr lang="en-US" sz="2400" dirty="0" err="1">
                <a:solidFill>
                  <a:srgbClr val="3B3838"/>
                </a:solidFill>
              </a:rPr>
              <a:t>dalam</a:t>
            </a:r>
            <a:r>
              <a:rPr lang="en-US" sz="2400" dirty="0">
                <a:solidFill>
                  <a:srgbClr val="3B3838"/>
                </a:solidFill>
              </a:rPr>
              <a:t> </a:t>
            </a:r>
            <a:r>
              <a:rPr lang="en-US" sz="2400" dirty="0" err="1">
                <a:solidFill>
                  <a:srgbClr val="3B3838"/>
                </a:solidFill>
              </a:rPr>
              <a:t>pengenalan</a:t>
            </a:r>
            <a:r>
              <a:rPr lang="en-US" sz="2400" dirty="0">
                <a:solidFill>
                  <a:srgbClr val="3B3838"/>
                </a:solidFill>
              </a:rPr>
              <a:t> </a:t>
            </a:r>
            <a:r>
              <a:rPr lang="en-US" sz="2400" dirty="0" err="1">
                <a:solidFill>
                  <a:srgbClr val="3B3838"/>
                </a:solidFill>
              </a:rPr>
              <a:t>pola</a:t>
            </a:r>
            <a:r>
              <a:rPr lang="en-US" sz="2400" dirty="0">
                <a:solidFill>
                  <a:srgbClr val="3B3838"/>
                </a:solidFill>
              </a:rPr>
              <a:t> yang </a:t>
            </a:r>
            <a:r>
              <a:rPr lang="en-US" sz="2400" dirty="0" err="1">
                <a:solidFill>
                  <a:srgbClr val="3B3838"/>
                </a:solidFill>
              </a:rPr>
              <a:t>baik</a:t>
            </a:r>
            <a:r>
              <a:rPr lang="en-US" sz="2400" dirty="0">
                <a:solidFill>
                  <a:srgbClr val="3B3838"/>
                </a:solidFill>
              </a:rPr>
              <a:t> </a:t>
            </a:r>
            <a:r>
              <a:rPr lang="en-US" sz="2400" dirty="0" err="1">
                <a:solidFill>
                  <a:srgbClr val="3B3838"/>
                </a:solidFill>
              </a:rPr>
              <a:t>saat</a:t>
            </a:r>
            <a:r>
              <a:rPr lang="en-US" sz="2400" dirty="0">
                <a:solidFill>
                  <a:srgbClr val="3B3838"/>
                </a:solidFill>
              </a:rPr>
              <a:t> </a:t>
            </a:r>
            <a:r>
              <a:rPr lang="en-US" sz="2400" dirty="0" err="1">
                <a:solidFill>
                  <a:srgbClr val="3B3838"/>
                </a:solidFill>
              </a:rPr>
              <a:t>ini</a:t>
            </a:r>
            <a:r>
              <a:rPr lang="en-US" sz="2400" dirty="0">
                <a:solidFill>
                  <a:srgbClr val="3B3838"/>
                </a:solidFill>
              </a:rPr>
              <a:t>. </a:t>
            </a: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endParaRPr lang="en-US" sz="2400" dirty="0">
              <a:solidFill>
                <a:srgbClr val="3B3838"/>
              </a:solidFill>
            </a:endParaRP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/>
          <a:srcRect l="37482" t="36111" r="39743" b="30324"/>
          <a:stretch>
            <a:fillRect/>
          </a:stretch>
        </p:blipFill>
        <p:spPr bwMode="auto">
          <a:xfrm>
            <a:off x="2252133" y="2506133"/>
            <a:ext cx="4216400" cy="3493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A37E59-1362-4458-8411-F6FA12E7E6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96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Permasalahan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Deep Learning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317581" y="2379945"/>
            <a:ext cx="6188745" cy="454786"/>
          </a:xfrm>
        </p:spPr>
        <p:txBody>
          <a:bodyPr>
            <a:normAutofit/>
          </a:bodyPr>
          <a:lstStyle/>
          <a:p>
            <a:r>
              <a:rPr lang="en-GB" dirty="0" err="1"/>
              <a:t>Bagian</a:t>
            </a:r>
            <a:r>
              <a:rPr lang="en-GB" dirty="0"/>
              <a:t> 4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E8219-9186-46E5-906F-51F60B64184D}" type="datetime1">
              <a:rPr lang="id-ID" smtClean="0"/>
              <a:t>05/08/19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Classification: K-Nearest Neighbor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38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35A100-A4C8-4694-83F0-A573D4B1D6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52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E8219-9186-46E5-906F-51F60B64184D}" type="datetime1">
              <a:rPr lang="id-ID" smtClean="0"/>
              <a:t>05/08/19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Classification: K-Nearest Neighbor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39</a:t>
            </a:fld>
            <a:endParaRPr lang="id-ID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2" y="1932271"/>
            <a:ext cx="3333750" cy="4095750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542" y="2375843"/>
            <a:ext cx="5334000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54102" y="937569"/>
            <a:ext cx="8484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dipungkiri</a:t>
            </a:r>
            <a:r>
              <a:rPr lang="en-GB" dirty="0"/>
              <a:t>, deep learning </a:t>
            </a:r>
            <a:r>
              <a:rPr lang="en-GB" dirty="0" err="1"/>
              <a:t>memang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en-GB" dirty="0"/>
              <a:t> </a:t>
            </a:r>
            <a:r>
              <a:rPr lang="en-GB" dirty="0" err="1"/>
              <a:t>salah</a:t>
            </a:r>
            <a:r>
              <a:rPr lang="en-GB" dirty="0"/>
              <a:t> </a:t>
            </a:r>
            <a:r>
              <a:rPr lang="en-GB" dirty="0" err="1"/>
              <a:t>satu</a:t>
            </a:r>
            <a:r>
              <a:rPr lang="en-GB" dirty="0"/>
              <a:t> </a:t>
            </a:r>
            <a:r>
              <a:rPr lang="en-GB" dirty="0" err="1"/>
              <a:t>algoritma</a:t>
            </a:r>
            <a:r>
              <a:rPr lang="en-GB" dirty="0"/>
              <a:t> </a:t>
            </a:r>
            <a:r>
              <a:rPr lang="en-GB" dirty="0" err="1"/>
              <a:t>pengenalan</a:t>
            </a:r>
            <a:r>
              <a:rPr lang="en-GB" dirty="0"/>
              <a:t> </a:t>
            </a:r>
            <a:r>
              <a:rPr lang="en-GB" dirty="0" err="1"/>
              <a:t>pola</a:t>
            </a:r>
            <a:r>
              <a:rPr lang="en-GB" dirty="0"/>
              <a:t> yang paling </a:t>
            </a:r>
            <a:r>
              <a:rPr lang="en-GB" dirty="0" err="1"/>
              <a:t>terdepan</a:t>
            </a:r>
            <a:r>
              <a:rPr lang="en-GB" dirty="0"/>
              <a:t> </a:t>
            </a:r>
            <a:r>
              <a:rPr lang="en-GB" dirty="0" err="1"/>
              <a:t>dibanding</a:t>
            </a:r>
            <a:r>
              <a:rPr lang="en-GB" dirty="0"/>
              <a:t> </a:t>
            </a:r>
            <a:r>
              <a:rPr lang="en-GB" dirty="0" err="1"/>
              <a:t>algoritma</a:t>
            </a:r>
            <a:r>
              <a:rPr lang="en-GB" dirty="0"/>
              <a:t> lain </a:t>
            </a:r>
            <a:endParaRPr lang="id-ID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1226">
            <a:off x="6078519" y="3494925"/>
            <a:ext cx="1881164" cy="1881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72584E-15CE-4301-8AE2-08A76C0085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7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15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/>
          <a:lstStyle/>
          <a:p>
            <a:pPr eaLnBrk="1" hangingPunct="1"/>
            <a:r>
              <a:rPr lang="en-ID"/>
              <a:t>Deep Learning</a:t>
            </a:r>
          </a:p>
        </p:txBody>
      </p:sp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DFBBC74-4B99-4212-A7D9-0CF121B94CA0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4608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rgbClr val="3B3838"/>
                </a:solidFill>
                <a:latin typeface="Product Sans" panose="020B0403030502040203" pitchFamily="34" charset="0"/>
              </a:defRPr>
            </a:lvl1pPr>
            <a:lvl2pPr marL="742950" indent="-285750"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solidFill>
                  <a:srgbClr val="3B3838"/>
                </a:solidFill>
                <a:latin typeface="Product Sans" panose="020B0403030502040203" pitchFamily="34" charset="0"/>
              </a:defRPr>
            </a:lvl2pPr>
            <a:lvl3pPr marL="1143000" indent="-228600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3B3838"/>
                </a:solidFill>
                <a:latin typeface="Product Sans" panose="020B0403030502040203" pitchFamily="34" charset="0"/>
              </a:defRPr>
            </a:lvl3pPr>
            <a:lvl4pPr marL="16002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4pPr>
            <a:lvl5pPr marL="20574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497BB7E-1EF4-4BD9-8703-6B61C39C3BA5}" type="slidenum">
              <a:rPr lang="id-ID" sz="36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id-ID" sz="360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 txBox="1">
            <a:spLocks/>
          </p:cNvSpPr>
          <p:nvPr/>
        </p:nvSpPr>
        <p:spPr>
          <a:xfrm>
            <a:off x="209550" y="1462088"/>
            <a:ext cx="8755063" cy="2574925"/>
          </a:xfrm>
          <a:prstGeom prst="rect">
            <a:avLst/>
          </a:prstGeom>
        </p:spPr>
        <p:txBody>
          <a:bodyPr/>
          <a:lstStyle/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Belajar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deep learning:</a:t>
            </a:r>
          </a:p>
          <a:p>
            <a:pPr marL="685800" lvl="1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Apakah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kita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harus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mengolah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banyak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informasi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?</a:t>
            </a:r>
          </a:p>
          <a:p>
            <a:pPr marL="685800" lvl="1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Apakah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kita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harus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belajar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dengan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sangat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cepat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?</a:t>
            </a: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endParaRPr lang="en-US" sz="2000" dirty="0">
              <a:solidFill>
                <a:srgbClr val="3B3838"/>
              </a:solidFill>
              <a:latin typeface="+mn-lt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7BA857-7CEB-4163-B9CA-0331CCCF71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76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Timeline</a:t>
            </a:r>
            <a:endParaRPr lang="id-ID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7407-40DC-43DF-A05E-9A1112409F9B}" type="datetime1">
              <a:rPr lang="id-ID" smtClean="0"/>
              <a:t>05/08/19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Classification: K-Nearest Neighbor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40</a:t>
            </a:fld>
            <a:endParaRPr lang="id-ID" dirty="0"/>
          </a:p>
        </p:txBody>
      </p:sp>
      <p:pic>
        <p:nvPicPr>
          <p:cNvPr id="11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8" b="17003"/>
          <a:stretch/>
        </p:blipFill>
        <p:spPr>
          <a:xfrm>
            <a:off x="184232" y="1657684"/>
            <a:ext cx="8815388" cy="2760930"/>
          </a:xfrm>
        </p:spPr>
      </p:pic>
      <p:sp>
        <p:nvSpPr>
          <p:cNvPr id="12" name="Rounded Rectangle 11"/>
          <p:cNvSpPr/>
          <p:nvPr/>
        </p:nvSpPr>
        <p:spPr>
          <a:xfrm>
            <a:off x="5060515" y="1657684"/>
            <a:ext cx="3939104" cy="2964420"/>
          </a:xfrm>
          <a:prstGeom prst="roundRect">
            <a:avLst>
              <a:gd name="adj" fmla="val 3590"/>
            </a:avLst>
          </a:prstGeom>
          <a:solidFill>
            <a:srgbClr val="FFFF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4" name="Straight Connector 13"/>
          <p:cNvCxnSpPr/>
          <p:nvPr/>
        </p:nvCxnSpPr>
        <p:spPr>
          <a:xfrm>
            <a:off x="5060515" y="1657684"/>
            <a:ext cx="0" cy="421702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92652" y="1657684"/>
            <a:ext cx="0" cy="421702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36352" y="5275764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dirty="0"/>
              <a:t>Deep Neural Network</a:t>
            </a:r>
          </a:p>
          <a:p>
            <a:pPr algn="r"/>
            <a:r>
              <a:rPr lang="en-GB" sz="1200" dirty="0" err="1"/>
              <a:t>mulai</a:t>
            </a:r>
            <a:r>
              <a:rPr lang="en-GB" sz="1200" dirty="0"/>
              <a:t> </a:t>
            </a:r>
            <a:r>
              <a:rPr lang="en-GB" sz="1200" dirty="0" err="1"/>
              <a:t>ditemukan</a:t>
            </a:r>
            <a:endParaRPr lang="id-ID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868489" y="5219680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dirty="0"/>
              <a:t>Deep Neural Network</a:t>
            </a:r>
          </a:p>
          <a:p>
            <a:pPr algn="r"/>
            <a:r>
              <a:rPr lang="en-GB" sz="1200" dirty="0" err="1"/>
              <a:t>mulai</a:t>
            </a:r>
            <a:r>
              <a:rPr lang="en-GB" sz="1200" dirty="0"/>
              <a:t> </a:t>
            </a:r>
            <a:r>
              <a:rPr lang="en-GB" sz="1200" dirty="0" err="1"/>
              <a:t>terkenal</a:t>
            </a:r>
            <a:endParaRPr lang="id-ID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244728" y="4758015"/>
            <a:ext cx="3049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Mengapa</a:t>
            </a:r>
            <a:r>
              <a:rPr lang="en-GB" dirty="0"/>
              <a:t> Deep Neural Network </a:t>
            </a:r>
            <a:r>
              <a:rPr lang="en-GB" dirty="0" err="1"/>
              <a:t>membutuhkan</a:t>
            </a:r>
            <a:r>
              <a:rPr lang="en-GB" dirty="0"/>
              <a:t> </a:t>
            </a:r>
            <a:r>
              <a:rPr lang="en-GB" u="sng" dirty="0" err="1"/>
              <a:t>waktu</a:t>
            </a:r>
            <a:r>
              <a:rPr lang="en-GB" u="sng" dirty="0"/>
              <a:t> yang lama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dikenal</a:t>
            </a:r>
            <a:r>
              <a:rPr lang="en-GB" dirty="0"/>
              <a:t> </a:t>
            </a:r>
            <a:r>
              <a:rPr lang="en-GB" dirty="0" err="1"/>
              <a:t>banyak</a:t>
            </a:r>
            <a:r>
              <a:rPr lang="en-GB" dirty="0"/>
              <a:t> orang?</a:t>
            </a:r>
            <a:endParaRPr lang="id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12860E-A9CF-4452-A55B-25FD3AA3A3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85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8"/>
          <p:cNvSpPr txBox="1">
            <a:spLocks/>
          </p:cNvSpPr>
          <p:nvPr/>
        </p:nvSpPr>
        <p:spPr>
          <a:xfrm>
            <a:off x="184897" y="1453019"/>
            <a:ext cx="8814723" cy="4788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Semakin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arsitektur</a:t>
            </a:r>
            <a:r>
              <a:rPr lang="en-GB" dirty="0"/>
              <a:t> Neural Network, </a:t>
            </a:r>
            <a:r>
              <a:rPr lang="en-GB" dirty="0" err="1"/>
              <a:t>semakin</a:t>
            </a:r>
            <a:r>
              <a:rPr lang="en-GB" dirty="0"/>
              <a:t> </a:t>
            </a:r>
            <a:r>
              <a:rPr lang="en-GB" dirty="0" err="1"/>
              <a:t>kompleks</a:t>
            </a:r>
            <a:r>
              <a:rPr lang="en-GB" dirty="0"/>
              <a:t> </a:t>
            </a:r>
            <a:r>
              <a:rPr lang="en-GB" dirty="0" err="1"/>
              <a:t>klasifikasinya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Pengenalan</a:t>
            </a:r>
            <a:r>
              <a:rPr lang="en-GB" dirty="0"/>
              <a:t> </a:t>
            </a:r>
            <a:r>
              <a:rPr lang="en-GB" dirty="0" err="1"/>
              <a:t>wajah</a:t>
            </a:r>
            <a:r>
              <a:rPr lang="en-GB" dirty="0"/>
              <a:t> </a:t>
            </a:r>
            <a:r>
              <a:rPr lang="en-GB" dirty="0" err="1"/>
              <a:t>membutuhkan</a:t>
            </a:r>
            <a:r>
              <a:rPr lang="en-GB" dirty="0"/>
              <a:t> </a:t>
            </a:r>
            <a:r>
              <a:rPr lang="en-GB" dirty="0" err="1"/>
              <a:t>arsitektur</a:t>
            </a:r>
            <a:r>
              <a:rPr lang="en-GB" dirty="0"/>
              <a:t> yang </a:t>
            </a:r>
            <a:r>
              <a:rPr lang="en-GB" dirty="0" err="1"/>
              <a:t>sangat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.</a:t>
            </a:r>
          </a:p>
          <a:p>
            <a:r>
              <a:rPr lang="en-GB" dirty="0"/>
              <a:t>Deep Learning </a:t>
            </a:r>
            <a:r>
              <a:rPr lang="en-GB" dirty="0" err="1"/>
              <a:t>tidak</a:t>
            </a:r>
            <a:r>
              <a:rPr lang="en-GB" dirty="0"/>
              <a:t> lain </a:t>
            </a:r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bukan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Neural Network yang </a:t>
            </a:r>
            <a:r>
              <a:rPr lang="en-GB" dirty="0" err="1"/>
              <a:t>memiliki</a:t>
            </a:r>
            <a:r>
              <a:rPr lang="en-GB" dirty="0"/>
              <a:t> </a:t>
            </a:r>
            <a:r>
              <a:rPr lang="en-GB" dirty="0" err="1"/>
              <a:t>arsitektur</a:t>
            </a:r>
            <a:r>
              <a:rPr lang="en-GB" dirty="0"/>
              <a:t> </a:t>
            </a:r>
            <a:r>
              <a:rPr lang="en-GB" dirty="0" err="1"/>
              <a:t>sangat</a:t>
            </a:r>
            <a:r>
              <a:rPr lang="en-GB" dirty="0"/>
              <a:t> </a:t>
            </a:r>
            <a:r>
              <a:rPr lang="en-GB" dirty="0" err="1"/>
              <a:t>dalam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Ketika</a:t>
            </a:r>
            <a:r>
              <a:rPr lang="en-GB" dirty="0"/>
              <a:t> </a:t>
            </a:r>
            <a:r>
              <a:rPr lang="en-GB" dirty="0" err="1"/>
              <a:t>arsitektur</a:t>
            </a:r>
            <a:r>
              <a:rPr lang="en-GB" dirty="0"/>
              <a:t> </a:t>
            </a:r>
            <a:r>
              <a:rPr lang="en-GB" dirty="0" err="1"/>
              <a:t>sebuah</a:t>
            </a:r>
            <a:r>
              <a:rPr lang="en-GB" dirty="0"/>
              <a:t> network </a:t>
            </a:r>
            <a:r>
              <a:rPr lang="en-GB" dirty="0" err="1"/>
              <a:t>dibuat</a:t>
            </a:r>
            <a:r>
              <a:rPr lang="en-GB" dirty="0"/>
              <a:t> </a:t>
            </a:r>
            <a:r>
              <a:rPr lang="en-GB" u="sng" dirty="0" err="1"/>
              <a:t>menjadi</a:t>
            </a:r>
            <a:r>
              <a:rPr lang="en-GB" u="sng" dirty="0"/>
              <a:t> </a:t>
            </a:r>
            <a:r>
              <a:rPr lang="en-GB" u="sng" dirty="0" err="1"/>
              <a:t>terlalu</a:t>
            </a:r>
            <a:r>
              <a:rPr lang="en-GB" u="sng" dirty="0"/>
              <a:t> </a:t>
            </a:r>
            <a:r>
              <a:rPr lang="en-GB" u="sng" dirty="0" err="1"/>
              <a:t>dalam</a:t>
            </a:r>
            <a:r>
              <a:rPr lang="en-GB" dirty="0"/>
              <a:t>, </a:t>
            </a:r>
            <a:r>
              <a:rPr lang="en-GB" dirty="0" err="1"/>
              <a:t>permasalahan</a:t>
            </a:r>
            <a:r>
              <a:rPr lang="en-GB" dirty="0"/>
              <a:t> fundamental yang </a:t>
            </a:r>
            <a:r>
              <a:rPr lang="en-GB" dirty="0" err="1"/>
              <a:t>bersembunyi</a:t>
            </a:r>
            <a:r>
              <a:rPr lang="en-GB" dirty="0"/>
              <a:t> </a:t>
            </a:r>
            <a:r>
              <a:rPr lang="en-GB" dirty="0" err="1"/>
              <a:t>dibalik</a:t>
            </a:r>
            <a:r>
              <a:rPr lang="en-GB" dirty="0"/>
              <a:t> Neural Network </a:t>
            </a:r>
            <a:r>
              <a:rPr lang="en-GB" dirty="0" err="1"/>
              <a:t>akan</a:t>
            </a:r>
            <a:r>
              <a:rPr lang="en-GB" dirty="0"/>
              <a:t> </a:t>
            </a:r>
            <a:r>
              <a:rPr lang="en-GB" dirty="0" err="1"/>
              <a:t>muncul</a:t>
            </a:r>
            <a:r>
              <a:rPr lang="en-GB" dirty="0"/>
              <a:t>, </a:t>
            </a:r>
            <a:r>
              <a:rPr lang="en-GB" b="1" u="sng" dirty="0"/>
              <a:t>Vanishing Gradient.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Permasalahan</a:t>
            </a:r>
            <a:r>
              <a:rPr lang="en-GB" dirty="0"/>
              <a:t> Deep Learning</a:t>
            </a:r>
            <a:endParaRPr lang="id-ID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D8AB-C57A-4339-8C8F-12E98B6FF6D8}" type="datetime1">
              <a:rPr lang="id-ID" smtClean="0"/>
              <a:t>05/08/19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Classification: K-Nearest Neighbor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41</a:t>
            </a:fld>
            <a:endParaRPr lang="id-ID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4897" y="3120575"/>
            <a:ext cx="4330700" cy="1788857"/>
          </a:xfrm>
          <a:prstGeom prst="rect">
            <a:avLst/>
          </a:prstGeom>
        </p:spPr>
      </p:pic>
      <p:pic>
        <p:nvPicPr>
          <p:cNvPr id="23" name="Content Placeholder 2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29897" y="3098540"/>
            <a:ext cx="4378325" cy="1832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DC728C-93F9-4751-970F-B7246F64A4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7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Vanishing Gradient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184897" y="3870851"/>
                <a:ext cx="8814723" cy="2378301"/>
              </a:xfrm>
            </p:spPr>
            <p:txBody>
              <a:bodyPr/>
              <a:lstStyle/>
              <a:p>
                <a:r>
                  <a:rPr lang="en-GB" dirty="0"/>
                  <a:t>Permasalahan yang </a:t>
                </a:r>
                <a:r>
                  <a:rPr lang="en-GB" dirty="0" err="1"/>
                  <a:t>melibatkan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GB" dirty="0"/>
                  <a:t> (weights) di layer </a:t>
                </a:r>
                <a:r>
                  <a:rPr lang="en-GB" dirty="0" err="1"/>
                  <a:t>awal</a:t>
                </a:r>
                <a:r>
                  <a:rPr lang="en-GB" dirty="0"/>
                  <a:t> network</a:t>
                </a:r>
              </a:p>
              <a:p>
                <a:r>
                  <a:rPr lang="en-GB" dirty="0" err="1"/>
                  <a:t>Selama</a:t>
                </a:r>
                <a:r>
                  <a:rPr lang="en-GB" dirty="0"/>
                  <a:t> training, </a:t>
                </a:r>
                <a:r>
                  <a:rPr lang="en-GB" i="1" dirty="0"/>
                  <a:t>Gradient Descent</a:t>
                </a:r>
                <a:r>
                  <a:rPr lang="en-GB" dirty="0"/>
                  <a:t> </a:t>
                </a:r>
                <a:r>
                  <a:rPr lang="en-GB" dirty="0" err="1"/>
                  <a:t>bekerja</a:t>
                </a:r>
                <a:r>
                  <a:rPr lang="en-GB" dirty="0"/>
                  <a:t> </a:t>
                </a:r>
                <a:r>
                  <a:rPr lang="en-GB" dirty="0" err="1"/>
                  <a:t>dengan</a:t>
                </a:r>
                <a:r>
                  <a:rPr lang="en-GB" dirty="0"/>
                  <a:t> </a:t>
                </a:r>
                <a:r>
                  <a:rPr lang="en-GB" dirty="0" err="1"/>
                  <a:t>menghitung</a:t>
                </a:r>
                <a:r>
                  <a:rPr lang="en-GB" dirty="0"/>
                  <a:t> gradient </a:t>
                </a:r>
                <a:r>
                  <a:rPr lang="en-GB" dirty="0" err="1"/>
                  <a:t>dari</a:t>
                </a:r>
                <a:r>
                  <a:rPr lang="en-GB" dirty="0"/>
                  <a:t> loss function (in respect to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dan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dirty="0"/>
                  <a:t>)</a:t>
                </a:r>
                <a:r>
                  <a:rPr lang="en-GB" b="1" dirty="0"/>
                  <a:t>.</a:t>
                </a:r>
              </a:p>
              <a:p>
                <a:r>
                  <a:rPr lang="en-GB" dirty="0" err="1"/>
                  <a:t>Saat</a:t>
                </a:r>
                <a:r>
                  <a:rPr lang="en-GB" dirty="0"/>
                  <a:t> network </a:t>
                </a:r>
                <a:r>
                  <a:rPr lang="en-GB" dirty="0" err="1"/>
                  <a:t>terlalu</a:t>
                </a:r>
                <a:r>
                  <a:rPr lang="en-GB" dirty="0"/>
                  <a:t> </a:t>
                </a:r>
                <a:r>
                  <a:rPr lang="en-GB" dirty="0" err="1"/>
                  <a:t>dalam</a:t>
                </a:r>
                <a:r>
                  <a:rPr lang="en-GB" dirty="0"/>
                  <a:t> </a:t>
                </a:r>
                <a:r>
                  <a:rPr lang="en-GB" i="1" dirty="0"/>
                  <a:t>Gradient</a:t>
                </a:r>
                <a:r>
                  <a:rPr lang="en-GB" dirty="0"/>
                  <a:t> i.r.t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dan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pada</a:t>
                </a:r>
                <a:r>
                  <a:rPr lang="en-GB" dirty="0"/>
                  <a:t> </a:t>
                </a:r>
                <a:r>
                  <a:rPr lang="en-GB" dirty="0" err="1"/>
                  <a:t>awal</a:t>
                </a:r>
                <a:r>
                  <a:rPr lang="en-GB" dirty="0"/>
                  <a:t> layer </a:t>
                </a:r>
                <a:r>
                  <a:rPr lang="en-GB" dirty="0" err="1"/>
                  <a:t>menjadi</a:t>
                </a:r>
                <a:r>
                  <a:rPr lang="en-GB" dirty="0"/>
                  <a:t> </a:t>
                </a:r>
                <a:r>
                  <a:rPr lang="en-GB" dirty="0" err="1"/>
                  <a:t>sangat</a:t>
                </a:r>
                <a:r>
                  <a:rPr lang="en-GB" dirty="0"/>
                  <a:t> </a:t>
                </a:r>
                <a:r>
                  <a:rPr lang="en-GB" dirty="0" err="1"/>
                  <a:t>landai</a:t>
                </a:r>
                <a:r>
                  <a:rPr lang="en-GB" dirty="0"/>
                  <a:t> (</a:t>
                </a:r>
                <a:r>
                  <a:rPr lang="en-GB" dirty="0" err="1"/>
                  <a:t>kecil</a:t>
                </a:r>
                <a:r>
                  <a:rPr lang="en-GB" dirty="0"/>
                  <a:t>). </a:t>
                </a:r>
              </a:p>
              <a:p>
                <a:pPr lvl="1"/>
                <a:r>
                  <a:rPr lang="en-GB" dirty="0" err="1"/>
                  <a:t>Sangat</a:t>
                </a:r>
                <a:r>
                  <a:rPr lang="en-GB" dirty="0"/>
                  <a:t> </a:t>
                </a:r>
                <a:r>
                  <a:rPr lang="en-GB" dirty="0" err="1"/>
                  <a:t>landai</a:t>
                </a:r>
                <a:r>
                  <a:rPr lang="en-GB" dirty="0"/>
                  <a:t>, </a:t>
                </a:r>
                <a:r>
                  <a:rPr lang="en-GB" dirty="0" err="1"/>
                  <a:t>sampai</a:t>
                </a:r>
                <a:r>
                  <a:rPr lang="en-GB" dirty="0"/>
                  <a:t> </a:t>
                </a:r>
                <a:r>
                  <a:rPr lang="en-GB" dirty="0" err="1"/>
                  <a:t>hampir</a:t>
                </a:r>
                <a:r>
                  <a:rPr lang="en-GB" dirty="0"/>
                  <a:t> </a:t>
                </a:r>
                <a:r>
                  <a:rPr lang="en-GB" dirty="0" err="1"/>
                  <a:t>tidak</a:t>
                </a:r>
                <a:r>
                  <a:rPr lang="en-GB" dirty="0"/>
                  <a:t> </a:t>
                </a:r>
                <a:r>
                  <a:rPr lang="en-GB" dirty="0" err="1"/>
                  <a:t>ada</a:t>
                </a:r>
                <a:r>
                  <a:rPr lang="en-GB" dirty="0"/>
                  <a:t> </a:t>
                </a:r>
                <a:r>
                  <a:rPr lang="en-GB" i="1" dirty="0"/>
                  <a:t>gradient</a:t>
                </a:r>
                <a:r>
                  <a:rPr lang="en-GB" dirty="0"/>
                  <a:t> </a:t>
                </a:r>
                <a:r>
                  <a:rPr lang="en-GB" dirty="0" err="1"/>
                  <a:t>sama</a:t>
                </a:r>
                <a:r>
                  <a:rPr lang="en-GB" dirty="0"/>
                  <a:t> </a:t>
                </a:r>
                <a:r>
                  <a:rPr lang="en-GB" dirty="0" err="1"/>
                  <a:t>sekali</a:t>
                </a:r>
                <a:r>
                  <a:rPr lang="en-GB" dirty="0"/>
                  <a:t>.</a:t>
                </a:r>
                <a:endParaRPr lang="id-ID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897" y="3870851"/>
                <a:ext cx="8814723" cy="2378301"/>
              </a:xfrm>
              <a:blipFill rotWithShape="0">
                <a:blip r:embed="rId2"/>
                <a:stretch>
                  <a:fillRect l="-622" t="-128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D8AB-C57A-4339-8C8F-12E98B6FF6D8}" type="datetime1">
              <a:rPr lang="id-ID" smtClean="0"/>
              <a:t>05/08/19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Classification: K-Nearest Neighbor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42</a:t>
            </a:fld>
            <a:endParaRPr lang="id-ID"/>
          </a:p>
        </p:txBody>
      </p:sp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478" y="1260558"/>
            <a:ext cx="5123653" cy="255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706478" y="1260557"/>
            <a:ext cx="3479297" cy="255267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3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/>
          <p:cNvSpPr/>
          <p:nvPr/>
        </p:nvSpPr>
        <p:spPr>
          <a:xfrm>
            <a:off x="2104373" y="1434935"/>
            <a:ext cx="1929008" cy="2435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400461-523B-4AF2-8F9E-18DDDC2C31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1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Vanishing Gradient</a:t>
            </a:r>
            <a:endParaRPr lang="id-ID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84897" y="3870851"/>
            <a:ext cx="8814723" cy="2378301"/>
          </a:xfrm>
        </p:spPr>
        <p:txBody>
          <a:bodyPr/>
          <a:lstStyle/>
          <a:p>
            <a:r>
              <a:rPr lang="en-GB" dirty="0" err="1"/>
              <a:t>Backpropagation</a:t>
            </a:r>
            <a:r>
              <a:rPr lang="en-GB" dirty="0"/>
              <a:t> </a:t>
            </a:r>
            <a:r>
              <a:rPr lang="en-GB" dirty="0" err="1"/>
              <a:t>dimulai</a:t>
            </a:r>
            <a:r>
              <a:rPr lang="en-GB" dirty="0"/>
              <a:t> layer </a:t>
            </a:r>
            <a:r>
              <a:rPr lang="en-GB" dirty="0" err="1"/>
              <a:t>akhir</a:t>
            </a:r>
            <a:r>
              <a:rPr lang="en-GB" dirty="0"/>
              <a:t>…</a:t>
            </a:r>
          </a:p>
          <a:p>
            <a:r>
              <a:rPr lang="en-GB" dirty="0" err="1"/>
              <a:t>dan</a:t>
            </a:r>
            <a:r>
              <a:rPr lang="en-GB" dirty="0"/>
              <a:t> </a:t>
            </a:r>
            <a:r>
              <a:rPr lang="en-GB" dirty="0" err="1"/>
              <a:t>bekerja</a:t>
            </a:r>
            <a:r>
              <a:rPr lang="en-GB" dirty="0"/>
              <a:t>, </a:t>
            </a:r>
            <a:r>
              <a:rPr lang="en-GB" dirty="0" err="1"/>
              <a:t>kembali</a:t>
            </a:r>
            <a:r>
              <a:rPr lang="en-GB" dirty="0"/>
              <a:t> </a:t>
            </a:r>
            <a:r>
              <a:rPr lang="en-GB" dirty="0" err="1"/>
              <a:t>ke</a:t>
            </a:r>
            <a:r>
              <a:rPr lang="en-GB" dirty="0"/>
              <a:t> layer </a:t>
            </a:r>
            <a:r>
              <a:rPr lang="en-GB" dirty="0" err="1"/>
              <a:t>permulaan</a:t>
            </a:r>
            <a:r>
              <a:rPr lang="en-GB" dirty="0"/>
              <a:t>…</a:t>
            </a:r>
          </a:p>
          <a:p>
            <a:r>
              <a:rPr lang="en-GB" dirty="0" err="1"/>
              <a:t>Setiap</a:t>
            </a:r>
            <a:r>
              <a:rPr lang="en-GB" dirty="0"/>
              <a:t> kali layer </a:t>
            </a:r>
            <a:r>
              <a:rPr lang="en-GB" dirty="0" err="1"/>
              <a:t>dilalui</a:t>
            </a:r>
            <a:r>
              <a:rPr lang="en-GB" dirty="0"/>
              <a:t>, </a:t>
            </a:r>
            <a:r>
              <a:rPr lang="en-GB" dirty="0" err="1"/>
              <a:t>backpropagation</a:t>
            </a:r>
            <a:r>
              <a:rPr lang="en-GB" dirty="0"/>
              <a:t> </a:t>
            </a:r>
            <a:r>
              <a:rPr lang="en-GB" dirty="0" err="1"/>
              <a:t>menghitung</a:t>
            </a:r>
            <a:r>
              <a:rPr lang="en-GB" dirty="0"/>
              <a:t> gradient-gradient </a:t>
            </a:r>
            <a:r>
              <a:rPr lang="en-GB" dirty="0" err="1"/>
              <a:t>sebelumnya</a:t>
            </a:r>
            <a:r>
              <a:rPr lang="en-GB" dirty="0"/>
              <a:t> </a:t>
            </a:r>
            <a:r>
              <a:rPr lang="en-GB" dirty="0" err="1"/>
              <a:t>menggunakan</a:t>
            </a:r>
            <a:r>
              <a:rPr lang="en-GB" dirty="0"/>
              <a:t> </a:t>
            </a:r>
            <a:r>
              <a:rPr lang="en-GB" i="1" dirty="0"/>
              <a:t>chain rule.</a:t>
            </a:r>
            <a:endParaRPr lang="en-GB" dirty="0"/>
          </a:p>
          <a:p>
            <a:r>
              <a:rPr lang="en-GB" dirty="0"/>
              <a:t>Di </a:t>
            </a:r>
            <a:r>
              <a:rPr lang="en-GB" dirty="0" err="1"/>
              <a:t>awal</a:t>
            </a:r>
            <a:r>
              <a:rPr lang="en-GB" dirty="0"/>
              <a:t> layer, </a:t>
            </a:r>
            <a:r>
              <a:rPr lang="en-GB" dirty="0" err="1"/>
              <a:t>backpropagation</a:t>
            </a:r>
            <a:r>
              <a:rPr lang="en-GB" dirty="0"/>
              <a:t> </a:t>
            </a:r>
            <a:r>
              <a:rPr lang="en-GB" u="sng" dirty="0" err="1"/>
              <a:t>akan</a:t>
            </a:r>
            <a:r>
              <a:rPr lang="en-GB" u="sng" dirty="0"/>
              <a:t> </a:t>
            </a:r>
            <a:r>
              <a:rPr lang="en-GB" u="sng" dirty="0" err="1"/>
              <a:t>menghitung</a:t>
            </a:r>
            <a:r>
              <a:rPr lang="en-GB" u="sng" dirty="0"/>
              <a:t> </a:t>
            </a:r>
            <a:r>
              <a:rPr lang="en-GB" u="sng" dirty="0" err="1"/>
              <a:t>seluruh</a:t>
            </a:r>
            <a:r>
              <a:rPr lang="en-GB" u="sng" dirty="0"/>
              <a:t> gradient </a:t>
            </a:r>
            <a:r>
              <a:rPr lang="en-GB" u="sng" dirty="0" err="1"/>
              <a:t>dari</a:t>
            </a:r>
            <a:r>
              <a:rPr lang="en-GB" u="sng" dirty="0"/>
              <a:t> </a:t>
            </a:r>
            <a:r>
              <a:rPr lang="en-GB" u="sng" dirty="0" err="1"/>
              <a:t>akhir</a:t>
            </a:r>
            <a:r>
              <a:rPr lang="en-GB" u="sng" dirty="0"/>
              <a:t> </a:t>
            </a:r>
            <a:r>
              <a:rPr lang="en-GB" u="sng" dirty="0" err="1"/>
              <a:t>sampai</a:t>
            </a:r>
            <a:r>
              <a:rPr lang="en-GB" u="sng" dirty="0"/>
              <a:t> </a:t>
            </a:r>
            <a:r>
              <a:rPr lang="en-GB" u="sng" dirty="0" err="1"/>
              <a:t>awal</a:t>
            </a:r>
            <a:r>
              <a:rPr lang="en-GB" u="sng" dirty="0"/>
              <a:t>.</a:t>
            </a:r>
            <a:endParaRPr lang="id-ID" u="sng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D8AB-C57A-4339-8C8F-12E98B6FF6D8}" type="datetime1">
              <a:rPr lang="id-ID" smtClean="0"/>
              <a:t>05/08/19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Classification: K-Nearest Neighbor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43</a:t>
            </a:fld>
            <a:endParaRPr lang="id-ID"/>
          </a:p>
        </p:txBody>
      </p:sp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478" y="1260558"/>
            <a:ext cx="5123653" cy="255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325978" y="1434935"/>
            <a:ext cx="839244" cy="2435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158F29-9C3B-468D-BE04-D7C59E2676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0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44444E-6 L -0.34202 4.44444E-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Vanishing Gradient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Backpropagation </a:t>
                </a:r>
                <a:r>
                  <a:rPr lang="en-GB" dirty="0" err="1"/>
                  <a:t>menggunakan</a:t>
                </a:r>
                <a:r>
                  <a:rPr lang="en-GB" dirty="0"/>
                  <a:t> </a:t>
                </a:r>
                <a:r>
                  <a:rPr lang="en-GB" dirty="0" err="1"/>
                  <a:t>prinsip</a:t>
                </a:r>
                <a:r>
                  <a:rPr lang="en-GB" dirty="0"/>
                  <a:t> chain rule </a:t>
                </a:r>
                <a:r>
                  <a:rPr lang="en-GB" dirty="0" err="1"/>
                  <a:t>dalam</a:t>
                </a:r>
                <a:r>
                  <a:rPr lang="en-GB" dirty="0"/>
                  <a:t> </a:t>
                </a:r>
                <a:r>
                  <a:rPr lang="en-GB" dirty="0" err="1"/>
                  <a:t>kalkulus</a:t>
                </a:r>
                <a:r>
                  <a:rPr lang="en-GB" dirty="0"/>
                  <a:t>.</a:t>
                </a:r>
              </a:p>
              <a:p>
                <a:pPr lvl="1"/>
                <a:r>
                  <a:rPr lang="en-GB" dirty="0"/>
                  <a:t>Gradient di </a:t>
                </a:r>
                <a:r>
                  <a:rPr lang="en-GB" dirty="0" err="1"/>
                  <a:t>sebuah</a:t>
                </a:r>
                <a:r>
                  <a:rPr lang="en-GB" dirty="0"/>
                  <a:t> layer = </a:t>
                </a:r>
                <a:r>
                  <a:rPr lang="en-GB" dirty="0" err="1"/>
                  <a:t>perkalian</a:t>
                </a:r>
                <a:r>
                  <a:rPr lang="en-GB" dirty="0"/>
                  <a:t> </a:t>
                </a:r>
                <a:r>
                  <a:rPr lang="en-GB" dirty="0" err="1"/>
                  <a:t>antara</a:t>
                </a:r>
                <a:r>
                  <a:rPr lang="en-GB" dirty="0"/>
                  <a:t> gradient-gradient </a:t>
                </a:r>
                <a:r>
                  <a:rPr lang="en-GB" dirty="0" err="1"/>
                  <a:t>sebelumnya</a:t>
                </a:r>
                <a:r>
                  <a:rPr lang="en-GB" dirty="0"/>
                  <a:t>.</a:t>
                </a:r>
              </a:p>
              <a:p>
                <a:pPr lvl="1"/>
                <a:endParaRPr lang="en-GB" dirty="0"/>
              </a:p>
              <a:p>
                <a:r>
                  <a:rPr lang="en-GB" dirty="0" err="1"/>
                  <a:t>Setiap</a:t>
                </a:r>
                <a:r>
                  <a:rPr lang="en-GB" dirty="0"/>
                  <a:t> layer </a:t>
                </a:r>
                <a:r>
                  <a:rPr lang="en-GB" dirty="0" err="1"/>
                  <a:t>terdapat</a:t>
                </a:r>
                <a:r>
                  <a:rPr lang="en-GB" dirty="0"/>
                  <a:t> sigmoid activation function</a:t>
                </a:r>
              </a:p>
              <a:p>
                <a:pPr lvl="1"/>
                <a:r>
                  <a:rPr lang="en-GB" dirty="0" err="1"/>
                  <a:t>Memastikan</a:t>
                </a:r>
                <a:r>
                  <a:rPr lang="en-GB" dirty="0"/>
                  <a:t> </a:t>
                </a:r>
                <a:r>
                  <a:rPr lang="en-GB" dirty="0" err="1"/>
                  <a:t>nilai</a:t>
                </a:r>
                <a:r>
                  <a:rPr lang="en-GB" dirty="0"/>
                  <a:t> </a:t>
                </a:r>
                <a:r>
                  <a:rPr lang="en-GB" dirty="0" err="1"/>
                  <a:t>berada</a:t>
                </a:r>
                <a:r>
                  <a:rPr lang="en-GB" dirty="0"/>
                  <a:t> di </a:t>
                </a:r>
                <a:r>
                  <a:rPr lang="en-GB" dirty="0" err="1"/>
                  <a:t>rentang</a:t>
                </a:r>
                <a:r>
                  <a:rPr lang="en-GB" dirty="0"/>
                  <a:t> 0 </a:t>
                </a:r>
                <a:r>
                  <a:rPr lang="en-GB" dirty="0" err="1"/>
                  <a:t>dan</a:t>
                </a:r>
                <a:r>
                  <a:rPr lang="en-GB" dirty="0"/>
                  <a:t> 1</a:t>
                </a:r>
              </a:p>
              <a:p>
                <a:pPr lvl="1"/>
                <a:endParaRPr lang="en-GB" dirty="0"/>
              </a:p>
              <a:p>
                <a:r>
                  <a:rPr lang="en-GB" dirty="0" err="1"/>
                  <a:t>Perkalian</a:t>
                </a:r>
                <a:r>
                  <a:rPr lang="en-GB" dirty="0"/>
                  <a:t> </a:t>
                </a:r>
                <a:r>
                  <a:rPr lang="en-GB" dirty="0" err="1"/>
                  <a:t>nilai</a:t>
                </a:r>
                <a:r>
                  <a:rPr lang="en-GB" dirty="0"/>
                  <a:t> </a:t>
                </a:r>
                <a:r>
                  <a:rPr lang="en-GB" dirty="0" err="1"/>
                  <a:t>dibawah</a:t>
                </a:r>
                <a:r>
                  <a:rPr lang="en-GB" dirty="0"/>
                  <a:t> </a:t>
                </a:r>
                <a:r>
                  <a:rPr lang="en-GB" dirty="0" err="1"/>
                  <a:t>angka</a:t>
                </a:r>
                <a:r>
                  <a:rPr lang="en-GB" dirty="0"/>
                  <a:t> 1 </a:t>
                </a:r>
                <a:r>
                  <a:rPr lang="en-GB" dirty="0" err="1"/>
                  <a:t>akan</a:t>
                </a:r>
                <a:r>
                  <a:rPr lang="en-GB" dirty="0"/>
                  <a:t> </a:t>
                </a:r>
                <a:r>
                  <a:rPr lang="en-GB" dirty="0" err="1"/>
                  <a:t>membuat</a:t>
                </a:r>
                <a:r>
                  <a:rPr lang="en-GB" dirty="0"/>
                  <a:t> </a:t>
                </a:r>
                <a:r>
                  <a:rPr lang="en-GB" dirty="0" err="1"/>
                  <a:t>nilai</a:t>
                </a:r>
                <a:r>
                  <a:rPr lang="en-GB" dirty="0"/>
                  <a:t> </a:t>
                </a:r>
                <a:r>
                  <a:rPr lang="en-GB" dirty="0" err="1"/>
                  <a:t>semakin</a:t>
                </a:r>
                <a:r>
                  <a:rPr lang="en-GB" dirty="0"/>
                  <a:t> </a:t>
                </a:r>
                <a:r>
                  <a:rPr lang="en-GB" dirty="0" err="1"/>
                  <a:t>lebih</a:t>
                </a:r>
                <a:r>
                  <a:rPr lang="en-GB" dirty="0"/>
                  <a:t> </a:t>
                </a:r>
                <a:r>
                  <a:rPr lang="en-GB" dirty="0" err="1"/>
                  <a:t>kecil</a:t>
                </a:r>
                <a:r>
                  <a:rPr lang="en-GB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0.5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×0.5=0.25</m:t>
                    </m:r>
                  </m:oMath>
                </a14:m>
                <a:endParaRPr lang="en-GB" sz="1400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0.5</m:t>
                    </m:r>
                    <m:r>
                      <a:rPr lang="en-GB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×0.5×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  <m:r>
                      <a:rPr lang="en-GB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125</m:t>
                    </m:r>
                  </m:oMath>
                </a14:m>
                <a:endParaRPr lang="en-GB" sz="1400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0.5</m:t>
                    </m:r>
                    <m:r>
                      <a:rPr lang="en-GB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×0.5×0.5</m:t>
                    </m:r>
                    <m:r>
                      <a:rPr lang="en-GB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  <m:r>
                      <a:rPr lang="en-GB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06</m:t>
                    </m:r>
                    <m:r>
                      <a:rPr lang="en-GB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</m:t>
                    </m:r>
                  </m:oMath>
                </a14:m>
                <a:endParaRPr lang="en-GB" sz="1400" dirty="0">
                  <a:ea typeface="Cambria Math" panose="02040503050406030204" pitchFamily="18" charset="0"/>
                </a:endParaRPr>
              </a:p>
              <a:p>
                <a:pPr lvl="1"/>
                <a:endParaRPr lang="en-GB" dirty="0">
                  <a:ea typeface="Cambria Math" panose="02040503050406030204" pitchFamily="18" charset="0"/>
                </a:endParaRPr>
              </a:p>
              <a:p>
                <a:r>
                  <a:rPr lang="en-GB" dirty="0" err="1">
                    <a:ea typeface="Cambria Math" panose="02040503050406030204" pitchFamily="18" charset="0"/>
                  </a:rPr>
                  <a:t>Algoritma</a:t>
                </a:r>
                <a:r>
                  <a:rPr lang="en-GB" dirty="0">
                    <a:ea typeface="Cambria Math" panose="02040503050406030204" pitchFamily="18" charset="0"/>
                  </a:rPr>
                  <a:t> gradient descent pun </a:t>
                </a:r>
                <a:r>
                  <a:rPr lang="en-GB" dirty="0" err="1">
                    <a:ea typeface="Cambria Math" panose="02040503050406030204" pitchFamily="18" charset="0"/>
                  </a:rPr>
                  <a:t>akan</a:t>
                </a:r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:r>
                  <a:rPr lang="en-GB" dirty="0" err="1">
                    <a:ea typeface="Cambria Math" panose="02040503050406030204" pitchFamily="18" charset="0"/>
                  </a:rPr>
                  <a:t>kesulitan</a:t>
                </a:r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:r>
                  <a:rPr lang="en-GB" dirty="0" err="1">
                    <a:ea typeface="Cambria Math" panose="02040503050406030204" pitchFamily="18" charset="0"/>
                  </a:rPr>
                  <a:t>menuruni</a:t>
                </a:r>
                <a:r>
                  <a:rPr lang="en-GB" dirty="0">
                    <a:ea typeface="Cambria Math" panose="02040503050406030204" pitchFamily="18" charset="0"/>
                  </a:rPr>
                  <a:t> error function </a:t>
                </a:r>
                <a:r>
                  <a:rPr lang="en-GB" dirty="0" err="1">
                    <a:ea typeface="Cambria Math" panose="02040503050406030204" pitchFamily="18" charset="0"/>
                  </a:rPr>
                  <a:t>karena</a:t>
                </a:r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:r>
                  <a:rPr lang="en-GB" dirty="0" err="1">
                    <a:ea typeface="Cambria Math" panose="02040503050406030204" pitchFamily="18" charset="0"/>
                  </a:rPr>
                  <a:t>bentuknya</a:t>
                </a:r>
                <a:r>
                  <a:rPr lang="en-GB" dirty="0">
                    <a:ea typeface="Cambria Math" panose="02040503050406030204" pitchFamily="18" charset="0"/>
                  </a:rPr>
                  <a:t> yang </a:t>
                </a:r>
                <a:r>
                  <a:rPr lang="en-GB" dirty="0" err="1">
                    <a:ea typeface="Cambria Math" panose="02040503050406030204" pitchFamily="18" charset="0"/>
                  </a:rPr>
                  <a:t>terlalu</a:t>
                </a:r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:r>
                  <a:rPr lang="en-GB" dirty="0" err="1">
                    <a:ea typeface="Cambria Math" panose="02040503050406030204" pitchFamily="18" charset="0"/>
                  </a:rPr>
                  <a:t>landai</a:t>
                </a:r>
                <a:r>
                  <a:rPr lang="en-GB" dirty="0">
                    <a:ea typeface="Cambria Math" panose="02040503050406030204" pitchFamily="18" charset="0"/>
                  </a:rPr>
                  <a:t>.</a:t>
                </a:r>
              </a:p>
              <a:p>
                <a:pPr lvl="1"/>
                <a:endParaRPr lang="en-GB" dirty="0">
                  <a:ea typeface="Cambria Math" panose="02040503050406030204" pitchFamily="18" charset="0"/>
                </a:endParaRPr>
              </a:p>
              <a:p>
                <a:pPr lvl="1"/>
                <a:endParaRPr lang="id-ID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22" t="-51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E8219-9186-46E5-906F-51F60B64184D}" type="datetime1">
              <a:rPr lang="id-ID" smtClean="0"/>
              <a:t>05/08/19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Classification: K-Nearest Neighbor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44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5A0BEA-0637-4868-A068-F4A8E33F2C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Ilustrasi</a:t>
            </a:r>
            <a:r>
              <a:rPr lang="en-GB" dirty="0"/>
              <a:t> Vanishing Gradient </a:t>
            </a:r>
            <a:r>
              <a:rPr lang="en-GB" dirty="0" err="1"/>
              <a:t>pada</a:t>
            </a:r>
            <a:r>
              <a:rPr lang="en-GB" dirty="0"/>
              <a:t> Gradient Descent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E8219-9186-46E5-906F-51F60B64184D}" type="datetime1">
              <a:rPr lang="id-ID" smtClean="0"/>
              <a:t>05/08/19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Classification: K-Nearest Neighbor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45</a:t>
            </a:fld>
            <a:endParaRPr lang="id-ID" dirty="0"/>
          </a:p>
        </p:txBody>
      </p:sp>
      <p:pic>
        <p:nvPicPr>
          <p:cNvPr id="1026" name="Picture 2" descr="Image result for flat gradient function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"/>
          <a:stretch/>
        </p:blipFill>
        <p:spPr bwMode="auto">
          <a:xfrm>
            <a:off x="184150" y="1465546"/>
            <a:ext cx="8815388" cy="428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7AF9D8-A5C6-49F2-AAE7-B0B7082F8C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87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Vanishing Gradient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E8219-9186-46E5-906F-51F60B64184D}" type="datetime1">
              <a:rPr lang="id-ID" smtClean="0"/>
              <a:t>05/08/19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Classification: K-Nearest Neighbor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46</a:t>
            </a:fld>
            <a:endParaRPr lang="id-ID" dirty="0"/>
          </a:p>
        </p:txBody>
      </p:sp>
      <p:grpSp>
        <p:nvGrpSpPr>
          <p:cNvPr id="12" name="Group 11"/>
          <p:cNvGrpSpPr/>
          <p:nvPr/>
        </p:nvGrpSpPr>
        <p:grpSpPr>
          <a:xfrm>
            <a:off x="385313" y="2269164"/>
            <a:ext cx="4409162" cy="2627635"/>
            <a:chOff x="385313" y="2269164"/>
            <a:chExt cx="4409162" cy="262763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7506" y="2269164"/>
              <a:ext cx="2112724" cy="211685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85313" y="4527467"/>
              <a:ext cx="4409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Akan </a:t>
              </a:r>
              <a:r>
                <a:rPr lang="en-GB" dirty="0" err="1"/>
                <a:t>memakan</a:t>
              </a:r>
              <a:r>
                <a:rPr lang="en-GB" dirty="0"/>
                <a:t> </a:t>
              </a:r>
              <a:r>
                <a:rPr lang="en-GB" dirty="0" err="1"/>
                <a:t>waktu</a:t>
              </a:r>
              <a:r>
                <a:rPr lang="en-GB" dirty="0"/>
                <a:t> yang </a:t>
              </a:r>
              <a:r>
                <a:rPr lang="en-GB" dirty="0" err="1"/>
                <a:t>sangat</a:t>
              </a:r>
              <a:r>
                <a:rPr lang="en-GB" dirty="0"/>
                <a:t> </a:t>
              </a:r>
              <a:r>
                <a:rPr lang="en-GB" dirty="0" err="1"/>
                <a:t>banyak</a:t>
              </a:r>
              <a:endParaRPr lang="id-ID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792674" y="2159649"/>
            <a:ext cx="3969846" cy="2737150"/>
            <a:chOff x="4792674" y="2159649"/>
            <a:chExt cx="3969846" cy="27371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0083" y="2159649"/>
              <a:ext cx="2226366" cy="222636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792674" y="4527467"/>
              <a:ext cx="3969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, </a:t>
              </a:r>
              <a:r>
                <a:rPr lang="en-GB" dirty="0" err="1"/>
                <a:t>tanpa</a:t>
              </a:r>
              <a:r>
                <a:rPr lang="en-GB" dirty="0"/>
                <a:t> </a:t>
              </a:r>
              <a:r>
                <a:rPr lang="en-GB" dirty="0" err="1"/>
                <a:t>memberikan</a:t>
              </a:r>
              <a:r>
                <a:rPr lang="en-GB" dirty="0"/>
                <a:t> </a:t>
              </a:r>
              <a:r>
                <a:rPr lang="en-GB" dirty="0" err="1"/>
                <a:t>akurasi</a:t>
              </a:r>
              <a:r>
                <a:rPr lang="en-GB" dirty="0"/>
                <a:t> yang </a:t>
              </a:r>
              <a:r>
                <a:rPr lang="en-GB" dirty="0" err="1"/>
                <a:t>baik</a:t>
              </a:r>
              <a:endParaRPr lang="id-ID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599134" y="2269165"/>
              <a:ext cx="1703540" cy="1725728"/>
              <a:chOff x="5599134" y="2269165"/>
              <a:chExt cx="1703540" cy="1725728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599134" y="2291353"/>
                <a:ext cx="1703540" cy="1703540"/>
              </a:xfrm>
              <a:prstGeom prst="line">
                <a:avLst/>
              </a:prstGeom>
              <a:ln w="25400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5599134" y="2269165"/>
                <a:ext cx="1702243" cy="1702242"/>
              </a:xfrm>
              <a:prstGeom prst="line">
                <a:avLst/>
              </a:prstGeom>
              <a:ln w="254000" cap="rnd">
                <a:solidFill>
                  <a:srgbClr val="C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689EA48-EB91-4DDB-9527-84A6A707AB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7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1834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184150" y="1452563"/>
            <a:ext cx="8815388" cy="47244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4A91439-2AC2-4689-9453-864FB6CF98C4}" type="datetime1">
              <a:rPr lang="id-ID" smtClean="0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4711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rgbClr val="3B3838"/>
                </a:solidFill>
                <a:latin typeface="Product Sans" panose="020B0403030502040203" pitchFamily="34" charset="0"/>
              </a:defRPr>
            </a:lvl1pPr>
            <a:lvl2pPr marL="742950" indent="-285750"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solidFill>
                  <a:srgbClr val="3B3838"/>
                </a:solidFill>
                <a:latin typeface="Product Sans" panose="020B0403030502040203" pitchFamily="34" charset="0"/>
              </a:defRPr>
            </a:lvl2pPr>
            <a:lvl3pPr marL="1143000" indent="-228600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3B3838"/>
                </a:solidFill>
                <a:latin typeface="Product Sans" panose="020B0403030502040203" pitchFamily="34" charset="0"/>
              </a:defRPr>
            </a:lvl3pPr>
            <a:lvl4pPr marL="16002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4pPr>
            <a:lvl5pPr marL="20574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352C91C-F887-481F-96C2-F21F45000E2D}" type="slidenum">
              <a:rPr lang="id-ID" sz="36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id-ID" sz="360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7"/>
          <p:cNvGraphicFramePr>
            <a:graphicFrameLocks/>
          </p:cNvGraphicFramePr>
          <p:nvPr/>
        </p:nvGraphicFramePr>
        <p:xfrm>
          <a:off x="163513" y="1263638"/>
          <a:ext cx="8807450" cy="5178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7112" name="TextBox 7"/>
          <p:cNvSpPr txBox="1">
            <a:spLocks noChangeArrowheads="1"/>
          </p:cNvSpPr>
          <p:nvPr/>
        </p:nvSpPr>
        <p:spPr bwMode="auto">
          <a:xfrm>
            <a:off x="412750" y="1906588"/>
            <a:ext cx="77343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rgbClr val="3B3838"/>
                </a:solidFill>
                <a:latin typeface="Product Sans" panose="020B0403030502040203" pitchFamily="34" charset="0"/>
              </a:defRPr>
            </a:lvl1pPr>
            <a:lvl2pPr marL="742950" indent="-285750"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solidFill>
                  <a:srgbClr val="3B3838"/>
                </a:solidFill>
                <a:latin typeface="Product Sans" panose="020B0403030502040203" pitchFamily="34" charset="0"/>
              </a:defRPr>
            </a:lvl2pPr>
            <a:lvl3pPr marL="1143000" indent="-228600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3B3838"/>
                </a:solidFill>
                <a:latin typeface="Product Sans" panose="020B0403030502040203" pitchFamily="34" charset="0"/>
              </a:defRPr>
            </a:lvl3pPr>
            <a:lvl4pPr marL="16002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4pPr>
            <a:lvl5pPr marL="20574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</a:rPr>
              <a:t>Setiap teknik yang membuat  komputer dapat memiliki pengetahuan seperti manusia</a:t>
            </a:r>
          </a:p>
        </p:txBody>
      </p:sp>
      <p:sp>
        <p:nvSpPr>
          <p:cNvPr id="47113" name="TextBox 8"/>
          <p:cNvSpPr txBox="1">
            <a:spLocks noChangeArrowheads="1"/>
          </p:cNvSpPr>
          <p:nvPr/>
        </p:nvSpPr>
        <p:spPr bwMode="auto">
          <a:xfrm>
            <a:off x="565150" y="3070225"/>
            <a:ext cx="7734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rgbClr val="3B3838"/>
                </a:solidFill>
                <a:latin typeface="Product Sans" panose="020B0403030502040203" pitchFamily="34" charset="0"/>
              </a:defRPr>
            </a:lvl1pPr>
            <a:lvl2pPr marL="742950" indent="-285750"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solidFill>
                  <a:srgbClr val="3B3838"/>
                </a:solidFill>
                <a:latin typeface="Product Sans" panose="020B0403030502040203" pitchFamily="34" charset="0"/>
              </a:defRPr>
            </a:lvl2pPr>
            <a:lvl3pPr marL="1143000" indent="-228600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3B3838"/>
                </a:solidFill>
                <a:latin typeface="Product Sans" panose="020B0403030502040203" pitchFamily="34" charset="0"/>
              </a:defRPr>
            </a:lvl3pPr>
            <a:lvl4pPr marL="16002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4pPr>
            <a:lvl5pPr marL="20574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</a:rPr>
              <a:t>Teknik untuk mengajari komputer tanpa secara langsung memprogram </a:t>
            </a:r>
          </a:p>
        </p:txBody>
      </p:sp>
      <p:sp>
        <p:nvSpPr>
          <p:cNvPr id="47114" name="TextBox 9"/>
          <p:cNvSpPr txBox="1">
            <a:spLocks noChangeArrowheads="1"/>
          </p:cNvSpPr>
          <p:nvPr/>
        </p:nvSpPr>
        <p:spPr bwMode="auto">
          <a:xfrm>
            <a:off x="731838" y="4514850"/>
            <a:ext cx="7734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rgbClr val="3B3838"/>
                </a:solidFill>
                <a:latin typeface="Product Sans" panose="020B0403030502040203" pitchFamily="34" charset="0"/>
              </a:defRPr>
            </a:lvl1pPr>
            <a:lvl2pPr marL="742950" indent="-285750"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solidFill>
                  <a:srgbClr val="3B3838"/>
                </a:solidFill>
                <a:latin typeface="Product Sans" panose="020B0403030502040203" pitchFamily="34" charset="0"/>
              </a:defRPr>
            </a:lvl2pPr>
            <a:lvl3pPr marL="1143000" indent="-228600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3B3838"/>
                </a:solidFill>
                <a:latin typeface="Product Sans" panose="020B0403030502040203" pitchFamily="34" charset="0"/>
              </a:defRPr>
            </a:lvl3pPr>
            <a:lvl4pPr marL="16002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4pPr>
            <a:lvl5pPr marL="20574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</a:rPr>
              <a:t>Belajar untuk memahami fitur dari data-data dengan menggunakan neural network (Jaringan syaraf tiruan)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2A7FF4-A146-4980-9FBC-21477744E0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21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/>
          <a:lstStyle/>
          <a:p>
            <a:pPr eaLnBrk="1" hangingPunct="1"/>
            <a:r>
              <a:rPr lang="en-ID"/>
              <a:t>Deep Learning</a:t>
            </a:r>
          </a:p>
        </p:txBody>
      </p:sp>
      <p:pic>
        <p:nvPicPr>
          <p:cNvPr id="8" name="Content Placeholder 7">
            <a:extLst/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0236" y="2044461"/>
            <a:ext cx="4278702" cy="24067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DFBBC74-4B99-4212-A7D9-0CF121B94CA0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4813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rgbClr val="3B3838"/>
                </a:solidFill>
                <a:latin typeface="Product Sans" panose="020B0403030502040203" pitchFamily="34" charset="0"/>
              </a:defRPr>
            </a:lvl1pPr>
            <a:lvl2pPr marL="742950" indent="-285750"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solidFill>
                  <a:srgbClr val="3B3838"/>
                </a:solidFill>
                <a:latin typeface="Product Sans" panose="020B0403030502040203" pitchFamily="34" charset="0"/>
              </a:defRPr>
            </a:lvl2pPr>
            <a:lvl3pPr marL="1143000" indent="-228600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3B3838"/>
                </a:solidFill>
                <a:latin typeface="Product Sans" panose="020B0403030502040203" pitchFamily="34" charset="0"/>
              </a:defRPr>
            </a:lvl3pPr>
            <a:lvl4pPr marL="16002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4pPr>
            <a:lvl5pPr marL="20574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BBC422-DB95-40C5-8CB3-47E5AA6E382C}" type="slidenum">
              <a:rPr lang="id-ID" sz="36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id-ID" sz="360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 txBox="1">
            <a:spLocks/>
          </p:cNvSpPr>
          <p:nvPr/>
        </p:nvSpPr>
        <p:spPr>
          <a:xfrm>
            <a:off x="4706938" y="1876425"/>
            <a:ext cx="4378325" cy="3006725"/>
          </a:xfrm>
          <a:prstGeom prst="rect">
            <a:avLst/>
          </a:prstGeom>
        </p:spPr>
        <p:txBody>
          <a:bodyPr/>
          <a:lstStyle/>
          <a:p>
            <a:pPr marL="228600" indent="-228600" eaLnBrk="1" hangingPunct="1">
              <a:spcBef>
                <a:spcPts val="1000"/>
              </a:spcBef>
              <a:defRPr/>
            </a:pP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Apakah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kita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harus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mengetahui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seluruh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istilah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dalam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deep learning?</a:t>
            </a: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Deep Belief Nets</a:t>
            </a: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Convolutional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Nets,</a:t>
            </a: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Backpropagation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,</a:t>
            </a: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non-linearity, </a:t>
            </a: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Image recognition, and so on</a:t>
            </a: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endParaRPr lang="en-US" sz="2000" dirty="0">
              <a:solidFill>
                <a:srgbClr val="3B3838"/>
              </a:solidFill>
              <a:latin typeface="+mn-lt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CA31A9-B224-4C8F-9616-90439F8B5C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05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/>
          <a:lstStyle/>
          <a:p>
            <a:pPr eaLnBrk="1" hangingPunct="1"/>
            <a:r>
              <a:rPr lang="en-ID"/>
              <a:t>Belajar Deep Learning dari para ahli</a:t>
            </a:r>
          </a:p>
        </p:txBody>
      </p:sp>
      <p:pic>
        <p:nvPicPr>
          <p:cNvPr id="8" name="Content Placeholder 7">
            <a:extLst/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8409" y="1641178"/>
            <a:ext cx="4382218" cy="24649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DFBBC74-4B99-4212-A7D9-0CF121B94CA0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4915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rgbClr val="3B3838"/>
                </a:solidFill>
                <a:latin typeface="Product Sans" panose="020B0403030502040203" pitchFamily="34" charset="0"/>
              </a:defRPr>
            </a:lvl1pPr>
            <a:lvl2pPr marL="742950" indent="-285750"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solidFill>
                  <a:srgbClr val="3B3838"/>
                </a:solidFill>
                <a:latin typeface="Product Sans" panose="020B0403030502040203" pitchFamily="34" charset="0"/>
              </a:defRPr>
            </a:lvl2pPr>
            <a:lvl3pPr marL="1143000" indent="-228600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3B3838"/>
                </a:solidFill>
                <a:latin typeface="Product Sans" panose="020B0403030502040203" pitchFamily="34" charset="0"/>
              </a:defRPr>
            </a:lvl3pPr>
            <a:lvl4pPr marL="16002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4pPr>
            <a:lvl5pPr marL="20574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02DBCC0-EDCB-42A8-B0DF-9AEC5E120C71}" type="slidenum">
              <a:rPr lang="id-ID" sz="36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id-ID" sz="360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 txBox="1">
            <a:spLocks/>
          </p:cNvSpPr>
          <p:nvPr/>
        </p:nvSpPr>
        <p:spPr>
          <a:xfrm>
            <a:off x="4765675" y="1471613"/>
            <a:ext cx="4378325" cy="3005137"/>
          </a:xfrm>
          <a:prstGeom prst="rect">
            <a:avLst/>
          </a:prstGeom>
        </p:spPr>
        <p:txBody>
          <a:bodyPr/>
          <a:lstStyle/>
          <a:p>
            <a:pPr marL="228600" indent="-228600" eaLnBrk="1" hangingPunct="1">
              <a:spcBef>
                <a:spcPts val="1000"/>
              </a:spcBef>
              <a:defRPr/>
            </a:pP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Ahli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Deep Learning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di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dunia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?</a:t>
            </a: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Andrew Ng</a:t>
            </a: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Geoff Hinton</a:t>
            </a: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Yann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LeCun</a:t>
            </a:r>
            <a:endParaRPr lang="en-US" sz="2000" dirty="0">
              <a:solidFill>
                <a:srgbClr val="3B3838"/>
              </a:solidFill>
              <a:latin typeface="+mn-lt"/>
              <a:cs typeface="+mn-cs"/>
            </a:endParaRP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Yoshua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Bengio</a:t>
            </a:r>
            <a:endParaRPr lang="en-US" sz="2000" dirty="0">
              <a:solidFill>
                <a:srgbClr val="3B3838"/>
              </a:solidFill>
              <a:latin typeface="+mn-lt"/>
              <a:cs typeface="+mn-cs"/>
            </a:endParaRP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Andrej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Karpathy</a:t>
            </a:r>
            <a:endParaRPr lang="en-US" sz="2000" dirty="0">
              <a:solidFill>
                <a:srgbClr val="3B3838"/>
              </a:solidFill>
              <a:latin typeface="+mn-lt"/>
              <a:cs typeface="+mn-cs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252413" y="4579938"/>
            <a:ext cx="7115175" cy="1778000"/>
          </a:xfrm>
          <a:prstGeom prst="rect">
            <a:avLst/>
          </a:prstGeom>
        </p:spPr>
        <p:txBody>
          <a:bodyPr/>
          <a:lstStyle/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1200" dirty="0">
                <a:hlinkClick r:id="rId3"/>
              </a:rPr>
              <a:t>https://hackernoon.com/an-in-depth-review-of-andrew-ngs-deeplearning-ai-speciliazation-99612991eb61</a:t>
            </a:r>
            <a:endParaRPr lang="en-US" sz="1200" dirty="0"/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1200" dirty="0">
                <a:hlinkClick r:id="rId4"/>
              </a:rPr>
              <a:t>https://www.deeplearning.ai/blog/hodl-geoffrey-hinton/</a:t>
            </a:r>
            <a:endParaRPr lang="en-US" sz="1200" dirty="0"/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1200" dirty="0">
                <a:hlinkClick r:id="rId5"/>
              </a:rPr>
              <a:t>https://www.deeplearning.ai/blog/hodl-yann-lecun/</a:t>
            </a:r>
            <a:endParaRPr lang="en-US" sz="1200" dirty="0"/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1200" dirty="0">
                <a:hlinkClick r:id="rId6"/>
              </a:rPr>
              <a:t>https://mila.quebec/en/yoshua-bengio/</a:t>
            </a:r>
            <a:endParaRPr lang="en-US" sz="1200" dirty="0"/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1200" dirty="0">
                <a:hlinkClick r:id="rId7"/>
              </a:rPr>
              <a:t>https://www.deeplearning.ai/blog/hodl-andrej-karpathy/</a:t>
            </a:r>
            <a:endParaRPr lang="en-US" sz="1200" dirty="0">
              <a:solidFill>
                <a:srgbClr val="3B3838"/>
              </a:solidFill>
              <a:latin typeface="+mn-lt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779105-8E07-4BAA-BC15-0551181F77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>
            <a:normAutofit/>
          </a:bodyPr>
          <a:lstStyle/>
          <a:p>
            <a:pPr eaLnBrk="1" hangingPunct="1"/>
            <a:r>
              <a:rPr lang="en-ID"/>
              <a:t>Deep Learning untuk Big Companies</a:t>
            </a:r>
          </a:p>
        </p:txBody>
      </p:sp>
      <p:pic>
        <p:nvPicPr>
          <p:cNvPr id="8" name="Content Placeholder 7">
            <a:extLst/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2597" y="1406099"/>
            <a:ext cx="4432059" cy="2493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DFBBC74-4B99-4212-A7D9-0CF121B94CA0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5018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rgbClr val="3B3838"/>
                </a:solidFill>
                <a:latin typeface="Product Sans" panose="020B0403030502040203" pitchFamily="34" charset="0"/>
              </a:defRPr>
            </a:lvl1pPr>
            <a:lvl2pPr marL="742950" indent="-285750"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solidFill>
                  <a:srgbClr val="3B3838"/>
                </a:solidFill>
                <a:latin typeface="Product Sans" panose="020B0403030502040203" pitchFamily="34" charset="0"/>
              </a:defRPr>
            </a:lvl2pPr>
            <a:lvl3pPr marL="1143000" indent="-228600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3B3838"/>
                </a:solidFill>
                <a:latin typeface="Product Sans" panose="020B0403030502040203" pitchFamily="34" charset="0"/>
              </a:defRPr>
            </a:lvl3pPr>
            <a:lvl4pPr marL="16002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4pPr>
            <a:lvl5pPr marL="20574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C5A8F9-FF7D-45F6-A136-8E655B022060}" type="slidenum">
              <a:rPr lang="id-ID" sz="36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id-ID" sz="360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 txBox="1">
            <a:spLocks/>
          </p:cNvSpPr>
          <p:nvPr/>
        </p:nvSpPr>
        <p:spPr>
          <a:xfrm>
            <a:off x="4765675" y="1255713"/>
            <a:ext cx="4378325" cy="3005137"/>
          </a:xfrm>
          <a:prstGeom prst="rect">
            <a:avLst/>
          </a:prstGeom>
        </p:spPr>
        <p:txBody>
          <a:bodyPr/>
          <a:lstStyle/>
          <a:p>
            <a:pPr marL="228600" indent="-228600" eaLnBrk="1" hangingPunct="1">
              <a:spcBef>
                <a:spcPts val="1000"/>
              </a:spcBef>
              <a:defRPr/>
            </a:pP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Deep Learning yang </a:t>
            </a: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menggunakan</a:t>
            </a: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 deep learning</a:t>
            </a: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Google</a:t>
            </a: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Apple</a:t>
            </a: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rgbClr val="3B3838"/>
                </a:solidFill>
                <a:latin typeface="+mn-lt"/>
                <a:cs typeface="+mn-cs"/>
              </a:rPr>
              <a:t>Nvidia</a:t>
            </a:r>
            <a:endParaRPr lang="en-US" sz="2000" dirty="0">
              <a:solidFill>
                <a:srgbClr val="3B3838"/>
              </a:solidFill>
              <a:latin typeface="+mn-lt"/>
              <a:cs typeface="+mn-cs"/>
            </a:endParaRP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Toyota </a:t>
            </a:r>
          </a:p>
          <a:p>
            <a:pPr marL="228600" indent="-228600" eaLnBrk="1" hangingPunct="1"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3B3838"/>
                </a:solidFill>
                <a:latin typeface="+mn-lt"/>
                <a:cs typeface="+mn-cs"/>
              </a:rPr>
              <a:t>Many more</a:t>
            </a:r>
          </a:p>
        </p:txBody>
      </p:sp>
      <p:sp>
        <p:nvSpPr>
          <p:cNvPr id="50184" name="Content Placeholder 8"/>
          <p:cNvSpPr txBox="1">
            <a:spLocks/>
          </p:cNvSpPr>
          <p:nvPr/>
        </p:nvSpPr>
        <p:spPr bwMode="auto">
          <a:xfrm>
            <a:off x="252413" y="4579938"/>
            <a:ext cx="7115175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rgbClr val="3B3838"/>
                </a:solidFill>
                <a:latin typeface="Product Sans" panose="020B0403030502040203" pitchFamily="34" charset="0"/>
              </a:defRPr>
            </a:lvl1pPr>
            <a:lvl2pPr marL="742950" indent="-285750"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solidFill>
                  <a:srgbClr val="3B3838"/>
                </a:solidFill>
                <a:latin typeface="Product Sans" panose="020B0403030502040203" pitchFamily="34" charset="0"/>
              </a:defRPr>
            </a:lvl2pPr>
            <a:lvl3pPr marL="1143000" indent="-228600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3B3838"/>
                </a:solidFill>
                <a:latin typeface="Product Sans" panose="020B0403030502040203" pitchFamily="34" charset="0"/>
              </a:defRPr>
            </a:lvl3pPr>
            <a:lvl4pPr marL="16002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4pPr>
            <a:lvl5pPr marL="20574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hlinkClick r:id="rId3"/>
              </a:rPr>
              <a:t>https://www.theverge.com/2014/1/26/5348640/google-deepmind-acquisition-robotics-ai </a:t>
            </a:r>
            <a:endParaRPr lang="en-US" sz="12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hlinkClick r:id="rId4"/>
              </a:rPr>
              <a:t>https://www.theverge.com/2019/2/20/18233536/apple-self-driving-car-voluntary-safety-report-project-titan </a:t>
            </a:r>
            <a:endParaRPr lang="en-US" sz="12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hlinkClick r:id="rId5"/>
              </a:rPr>
              <a:t>https://www.nvidia.com/en-us/deep-learning-ai/developer/ </a:t>
            </a:r>
            <a:endParaRPr lang="en-US" sz="12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hlinkClick r:id="rId6"/>
              </a:rPr>
              <a:t>https://aws.amazon.com/blogs/machine-learning/toyota-research-institute-accelerates-safe-automated-driving-with-deep-learning-at-a-global-scale-on-aws/</a:t>
            </a:r>
            <a:endParaRPr lang="en-US" sz="12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F3FC7B-F18B-4EB2-97EC-19FE975BBD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10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1652588" y="406400"/>
            <a:ext cx="7346950" cy="854075"/>
          </a:xfrm>
        </p:spPr>
        <p:txBody>
          <a:bodyPr/>
          <a:lstStyle/>
          <a:p>
            <a:pPr eaLnBrk="1" hangingPunct="1"/>
            <a:r>
              <a:rPr lang="en-ID"/>
              <a:t>Introduction</a:t>
            </a:r>
          </a:p>
        </p:txBody>
      </p:sp>
      <p:pic>
        <p:nvPicPr>
          <p:cNvPr id="8" name="Content Placeholder 7">
            <a:extLst/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379" y="1452563"/>
            <a:ext cx="8398928" cy="4724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Date Placeholder 3">
            <a:extLst/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DFBBC74-4B99-4212-A7D9-0CF121B94CA0}" type="datetime1">
              <a:rPr lang="id-ID"/>
              <a:pPr>
                <a:defRPr/>
              </a:pPr>
              <a:t>05/08/19</a:t>
            </a:fld>
            <a:endParaRPr lang="id-ID" dirty="0"/>
          </a:p>
        </p:txBody>
      </p:sp>
      <p:sp>
        <p:nvSpPr>
          <p:cNvPr id="5" name="Footer Placeholder 4">
            <a:extLst/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rgbClr val="3B3838"/>
                </a:solidFill>
                <a:latin typeface="Product Sans" panose="020B0403030502040203" pitchFamily="34" charset="0"/>
              </a:defRPr>
            </a:lvl1pPr>
            <a:lvl2pPr marL="742950" indent="-285750">
              <a:spcBef>
                <a:spcPts val="500"/>
              </a:spcBef>
              <a:buFont typeface="Arial" panose="020B0604020202020204" pitchFamily="34" charset="0"/>
              <a:buChar char="•"/>
              <a:defRPr sz="2800">
                <a:solidFill>
                  <a:srgbClr val="3B3838"/>
                </a:solidFill>
                <a:latin typeface="Product Sans" panose="020B0403030502040203" pitchFamily="34" charset="0"/>
              </a:defRPr>
            </a:lvl2pPr>
            <a:lvl3pPr marL="1143000" indent="-228600"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3B3838"/>
                </a:solidFill>
                <a:latin typeface="Product Sans" panose="020B0403030502040203" pitchFamily="34" charset="0"/>
              </a:defRPr>
            </a:lvl3pPr>
            <a:lvl4pPr marL="16002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4pPr>
            <a:lvl5pPr marL="2057400" indent="-228600"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>
                <a:solidFill>
                  <a:srgbClr val="3B3838"/>
                </a:solidFill>
                <a:latin typeface="Product Sans" panose="020B0403030502040203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C86C0E8-DF5F-4795-864E-2D62EDCCCAA7}" type="slidenum">
              <a:rPr lang="id-ID" sz="360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id-ID" sz="3600">
              <a:solidFill>
                <a:schemeClr val="bg1"/>
              </a:solidFill>
            </a:endParaRPr>
          </a:p>
        </p:txBody>
      </p:sp>
      <p:pic>
        <p:nvPicPr>
          <p:cNvPr id="51207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t="67690" r="67546" b="17873"/>
          <a:stretch>
            <a:fillRect/>
          </a:stretch>
        </p:blipFill>
        <p:spPr bwMode="auto">
          <a:xfrm>
            <a:off x="414338" y="5276850"/>
            <a:ext cx="27051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4C2596-9C95-4A8D-94C1-95674F0C3F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88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1951</TotalTime>
  <Words>2022</Words>
  <Application>Microsoft Macintosh PowerPoint</Application>
  <PresentationFormat>On-screen Show (4:3)</PresentationFormat>
  <Paragraphs>346</Paragraphs>
  <Slides>47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Courier New</vt:lpstr>
      <vt:lpstr>HP Simplified</vt:lpstr>
      <vt:lpstr>Product Sans</vt:lpstr>
      <vt:lpstr>Segoe UI Light</vt:lpstr>
      <vt:lpstr>Office Theme</vt:lpstr>
      <vt:lpstr>1_Office Theme</vt:lpstr>
      <vt:lpstr>PowerPoint Presentation</vt:lpstr>
      <vt:lpstr>Pengantar Deep Learning</vt:lpstr>
      <vt:lpstr>Pendahuluan</vt:lpstr>
      <vt:lpstr>Deep Learning</vt:lpstr>
      <vt:lpstr>Deep Learning</vt:lpstr>
      <vt:lpstr>Deep Learning</vt:lpstr>
      <vt:lpstr>Belajar Deep Learning dari para ahli</vt:lpstr>
      <vt:lpstr>Deep Learning untuk Big Companies</vt:lpstr>
      <vt:lpstr>Introduction</vt:lpstr>
      <vt:lpstr>Konsep Deep Learning</vt:lpstr>
      <vt:lpstr>Models – In The next Power Point</vt:lpstr>
      <vt:lpstr>Use Cases – In The next Power Point</vt:lpstr>
      <vt:lpstr>Platform – In The next Power Point</vt:lpstr>
      <vt:lpstr>Libraries – In The next Power Point</vt:lpstr>
      <vt:lpstr>Alasan Penggunaan Deep Learning</vt:lpstr>
      <vt:lpstr>Apakah Neural Network ?</vt:lpstr>
      <vt:lpstr>Apakah Neural Network ?</vt:lpstr>
      <vt:lpstr>Apakah Neural Network ?</vt:lpstr>
      <vt:lpstr>Apakah Neural Network ?</vt:lpstr>
      <vt:lpstr>Alasan Penggunaan  Deep Learning</vt:lpstr>
      <vt:lpstr>Alasan Penggunaan  Deep Learning</vt:lpstr>
      <vt:lpstr>Alasan Penggunaan  Deep Learning</vt:lpstr>
      <vt:lpstr>Alasan Penggunaan  Deep Learning</vt:lpstr>
      <vt:lpstr>Alasan Penggunaan  Deep Learning</vt:lpstr>
      <vt:lpstr>Alasan Penggunaan  Deep Learning</vt:lpstr>
      <vt:lpstr>Alasan Penggunaan  Deep Learning</vt:lpstr>
      <vt:lpstr>Alasan Penggunaan  Deep Learning</vt:lpstr>
      <vt:lpstr>Pilihan pada Deep Net</vt:lpstr>
      <vt:lpstr>Bagaimana memilih deep net</vt:lpstr>
      <vt:lpstr>Bagaimana memilih deep net</vt:lpstr>
      <vt:lpstr>Bagaimana memilih deep net</vt:lpstr>
      <vt:lpstr>Bagaimana memilih deep net</vt:lpstr>
      <vt:lpstr>Bagaimana memilih deep net</vt:lpstr>
      <vt:lpstr>Bagaimana memilih deep net</vt:lpstr>
      <vt:lpstr>Bagaimana memilih deep net</vt:lpstr>
      <vt:lpstr>Bagaimana memilih deep net</vt:lpstr>
      <vt:lpstr>Bagaimana memilih deep net</vt:lpstr>
      <vt:lpstr>Permasalahan Dalam Deep Learning</vt:lpstr>
      <vt:lpstr>PowerPoint Presentation</vt:lpstr>
      <vt:lpstr>Deep Learning Timeline</vt:lpstr>
      <vt:lpstr>Permasalahan Deep Learning</vt:lpstr>
      <vt:lpstr>Vanishing Gradient</vt:lpstr>
      <vt:lpstr>Vanishing Gradient</vt:lpstr>
      <vt:lpstr>Vanishing Gradient</vt:lpstr>
      <vt:lpstr>Ilustrasi Vanishing Gradient pada Gradient Descent</vt:lpstr>
      <vt:lpstr>Vanishing Gradient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Septia Rani ST., M.Cs</cp:lastModifiedBy>
  <cp:revision>252</cp:revision>
  <dcterms:created xsi:type="dcterms:W3CDTF">2019-04-17T03:34:48Z</dcterms:created>
  <dcterms:modified xsi:type="dcterms:W3CDTF">2019-08-05T01:03:00Z</dcterms:modified>
</cp:coreProperties>
</file>